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88" r:id="rId3"/>
    <p:sldMasterId id="2147483698" r:id="rId4"/>
    <p:sldMasterId id="2147483708" r:id="rId5"/>
  </p:sldMasterIdLst>
  <p:notesMasterIdLst>
    <p:notesMasterId r:id="rId26"/>
  </p:notesMasterIdLst>
  <p:handoutMasterIdLst>
    <p:handoutMasterId r:id="rId27"/>
  </p:handoutMasterIdLst>
  <p:sldIdLst>
    <p:sldId id="284" r:id="rId6"/>
    <p:sldId id="260" r:id="rId7"/>
    <p:sldId id="258" r:id="rId8"/>
    <p:sldId id="286" r:id="rId9"/>
    <p:sldId id="268" r:id="rId10"/>
    <p:sldId id="269" r:id="rId11"/>
    <p:sldId id="270" r:id="rId12"/>
    <p:sldId id="271" r:id="rId13"/>
    <p:sldId id="272" r:id="rId14"/>
    <p:sldId id="273" r:id="rId15"/>
    <p:sldId id="274" r:id="rId16"/>
    <p:sldId id="289" r:id="rId17"/>
    <p:sldId id="276" r:id="rId18"/>
    <p:sldId id="277" r:id="rId19"/>
    <p:sldId id="278" r:id="rId20"/>
    <p:sldId id="279" r:id="rId21"/>
    <p:sldId id="280" r:id="rId22"/>
    <p:sldId id="281" r:id="rId23"/>
    <p:sldId id="282" r:id="rId24"/>
    <p:sldId id="29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Durand" initials="CD" lastIdx="3" clrIdx="0">
    <p:extLst>
      <p:ext uri="{19B8F6BF-5375-455C-9EA6-DF929625EA0E}">
        <p15:presenceInfo xmlns:p15="http://schemas.microsoft.com/office/powerpoint/2012/main" userId="S::carla.durand@tbwa-corporate.com::11cea4b3-7296-450b-9939-1a093c4847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38E"/>
    <a:srgbClr val="6FDAD9"/>
    <a:srgbClr val="01426A"/>
    <a:srgbClr val="95DAD5"/>
    <a:srgbClr val="88BFEA"/>
    <a:srgbClr val="71DBD4"/>
    <a:srgbClr val="F3C6AA"/>
    <a:srgbClr val="5A75B7"/>
    <a:srgbClr val="5F6EB3"/>
    <a:srgbClr val="92C0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27" autoAdjust="0"/>
    <p:restoredTop sz="96041"/>
  </p:normalViewPr>
  <p:slideViewPr>
    <p:cSldViewPr snapToGrid="0">
      <p:cViewPr varScale="1">
        <p:scale>
          <a:sx n="84" d="100"/>
          <a:sy n="84" d="100"/>
        </p:scale>
        <p:origin x="998" y="82"/>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164" d="100"/>
          <a:sy n="164" d="100"/>
        </p:scale>
        <p:origin x="67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D6D70BA-D07A-A841-9BA0-0E86855D3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B3D5873-0F22-4A4C-8BC0-79EEE68A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F9007-A5EF-2445-B6E8-F15F9844CC7D}" type="datetimeFigureOut">
              <a:rPr lang="fr-FR" smtClean="0"/>
              <a:t>14/10/2021</a:t>
            </a:fld>
            <a:endParaRPr lang="fr-FR"/>
          </a:p>
        </p:txBody>
      </p:sp>
      <p:sp>
        <p:nvSpPr>
          <p:cNvPr id="4" name="Espace réservé du pied de page 3">
            <a:extLst>
              <a:ext uri="{FF2B5EF4-FFF2-40B4-BE49-F238E27FC236}">
                <a16:creationId xmlns:a16="http://schemas.microsoft.com/office/drawing/2014/main" id="{82AC3F35-45AF-8041-A589-6E87936FE6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D326954-EAD4-904E-971F-CF424AB2B0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473982-8CA8-9240-B714-32195E90DCD8}" type="slidenum">
              <a:rPr lang="fr-FR" smtClean="0"/>
              <a:t>‹N°›</a:t>
            </a:fld>
            <a:endParaRPr lang="fr-FR"/>
          </a:p>
        </p:txBody>
      </p:sp>
    </p:spTree>
    <p:extLst>
      <p:ext uri="{BB962C8B-B14F-4D97-AF65-F5344CB8AC3E}">
        <p14:creationId xmlns:p14="http://schemas.microsoft.com/office/powerpoint/2010/main" val="201172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3A098-BC19-42F6-9EB5-859B76A367B9}" type="datetimeFigureOut">
              <a:rPr lang="fr-FR" smtClean="0"/>
              <a:t>14/10/2021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04246-8D7B-4FF4-B2F6-3760EEB6A41F}" type="slidenum">
              <a:rPr lang="fr-FR" smtClean="0"/>
              <a:t>‹N°›</a:t>
            </a:fld>
            <a:endParaRPr lang="fr-FR"/>
          </a:p>
        </p:txBody>
      </p:sp>
    </p:spTree>
    <p:extLst>
      <p:ext uri="{BB962C8B-B14F-4D97-AF65-F5344CB8AC3E}">
        <p14:creationId xmlns:p14="http://schemas.microsoft.com/office/powerpoint/2010/main" val="339541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656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F3EA09A8-B2C5-E249-8DFA-8BA1EFED20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785" y="-1"/>
            <a:ext cx="2894215" cy="1641856"/>
          </a:xfrm>
          <a:prstGeom prst="rect">
            <a:avLst/>
          </a:prstGeom>
        </p:spPr>
      </p:pic>
    </p:spTree>
    <p:extLst>
      <p:ext uri="{BB962C8B-B14F-4D97-AF65-F5344CB8AC3E}">
        <p14:creationId xmlns:p14="http://schemas.microsoft.com/office/powerpoint/2010/main" val="156723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3B4C6D9A-79C1-4A4F-BCA3-B70D6092E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7500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11DF8239-85C1-BB4F-BB65-F83D209DB6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346121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3">
            <a:alphaModFix/>
          </a:blip>
          <a:srcRect t="14299" b="29136"/>
          <a:stretch/>
        </p:blipFill>
        <p:spPr>
          <a:xfrm>
            <a:off x="9434871" y="1003299"/>
            <a:ext cx="2565451" cy="18923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B7F9C84F-C1A4-D147-A5AE-DD5B83950F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33763" y="3114509"/>
            <a:ext cx="2367666" cy="1343151"/>
          </a:xfrm>
          <a:prstGeom prst="rect">
            <a:avLst/>
          </a:prstGeom>
        </p:spPr>
      </p:pic>
    </p:spTree>
    <p:extLst>
      <p:ext uri="{BB962C8B-B14F-4D97-AF65-F5344CB8AC3E}">
        <p14:creationId xmlns:p14="http://schemas.microsoft.com/office/powerpoint/2010/main" val="3502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3"/>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328480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12455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98565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66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1560168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9610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0323B6DB-EFFF-B347-9DEC-D07CC58AC6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785" y="-1"/>
            <a:ext cx="2894215" cy="1641856"/>
          </a:xfrm>
          <a:prstGeom prst="rect">
            <a:avLst/>
          </a:prstGeom>
        </p:spPr>
      </p:pic>
    </p:spTree>
    <p:extLst>
      <p:ext uri="{BB962C8B-B14F-4D97-AF65-F5344CB8AC3E}">
        <p14:creationId xmlns:p14="http://schemas.microsoft.com/office/powerpoint/2010/main" val="339971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E20FBB16-99B4-A849-9B29-61A2D78A5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119496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12F6A1AC-E51C-A74A-AB20-462776144B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785" y="-1"/>
            <a:ext cx="2894215" cy="1641856"/>
          </a:xfrm>
          <a:prstGeom prst="rect">
            <a:avLst/>
          </a:prstGeom>
        </p:spPr>
      </p:pic>
    </p:spTree>
    <p:extLst>
      <p:ext uri="{BB962C8B-B14F-4D97-AF65-F5344CB8AC3E}">
        <p14:creationId xmlns:p14="http://schemas.microsoft.com/office/powerpoint/2010/main" val="135484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3">
            <a:alphaModFix/>
          </a:blip>
          <a:srcRect t="14299" b="29136"/>
          <a:stretch/>
        </p:blipFill>
        <p:spPr>
          <a:xfrm>
            <a:off x="9434871" y="1003299"/>
            <a:ext cx="2565451" cy="18923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CA55E7A8-C4F0-0747-AE6D-A06144CA8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04400" y="3098160"/>
            <a:ext cx="2226392" cy="1263007"/>
          </a:xfrm>
          <a:prstGeom prst="rect">
            <a:avLst/>
          </a:prstGeom>
        </p:spPr>
      </p:pic>
    </p:spTree>
    <p:extLst>
      <p:ext uri="{BB962C8B-B14F-4D97-AF65-F5344CB8AC3E}">
        <p14:creationId xmlns:p14="http://schemas.microsoft.com/office/powerpoint/2010/main" val="3003808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1"/>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1799090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51766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8393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754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4142818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615697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13" name="Image 12" descr="Une image contenant texte&#10;&#10;Description générée automatiquement">
            <a:extLst>
              <a:ext uri="{FF2B5EF4-FFF2-40B4-BE49-F238E27FC236}">
                <a16:creationId xmlns:a16="http://schemas.microsoft.com/office/drawing/2014/main" id="{D4FA568D-F39E-42B8-88EC-2E4803C00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550" y="488695"/>
            <a:ext cx="2371725" cy="927886"/>
          </a:xfrm>
          <a:prstGeom prst="rect">
            <a:avLst/>
          </a:prstGeom>
        </p:spPr>
      </p:pic>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1204631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13" name="Image 12" descr="Une image contenant texte&#10;&#10;Description générée automatiquement">
            <a:extLst>
              <a:ext uri="{FF2B5EF4-FFF2-40B4-BE49-F238E27FC236}">
                <a16:creationId xmlns:a16="http://schemas.microsoft.com/office/drawing/2014/main" id="{D4FA568D-F39E-42B8-88EC-2E4803C00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550" y="488695"/>
            <a:ext cx="2371725" cy="927886"/>
          </a:xfrm>
          <a:prstGeom prst="rect">
            <a:avLst/>
          </a:prstGeom>
        </p:spPr>
      </p:pic>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113214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E111C398-09CC-E948-93B4-9B5750280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8960" y="3043856"/>
            <a:ext cx="2377271" cy="1348599"/>
          </a:xfrm>
          <a:prstGeom prst="rect">
            <a:avLst/>
          </a:prstGeom>
        </p:spPr>
      </p:pic>
      <p:pic>
        <p:nvPicPr>
          <p:cNvPr id="5" name="Image 4" descr="Une image contenant personne, femme, intérieur, brosse à dents&#10;&#10;Description générée automatiquement">
            <a:extLst>
              <a:ext uri="{FF2B5EF4-FFF2-40B4-BE49-F238E27FC236}">
                <a16:creationId xmlns:a16="http://schemas.microsoft.com/office/drawing/2014/main" id="{68FDFD53-27B7-0F4E-8837-DF9FD93992ED}"/>
              </a:ext>
            </a:extLst>
          </p:cNvPr>
          <p:cNvPicPr>
            <a:picLocks noChangeAspect="1"/>
          </p:cNvPicPr>
          <p:nvPr userDrawn="1"/>
        </p:nvPicPr>
        <p:blipFill>
          <a:blip r:embed="rId4"/>
          <a:stretch>
            <a:fillRect/>
          </a:stretch>
        </p:blipFill>
        <p:spPr>
          <a:xfrm>
            <a:off x="9554953" y="1009297"/>
            <a:ext cx="2133463" cy="2041800"/>
          </a:xfrm>
          <a:prstGeom prst="rect">
            <a:avLst/>
          </a:prstGeom>
        </p:spPr>
      </p:pic>
    </p:spTree>
    <p:extLst>
      <p:ext uri="{BB962C8B-B14F-4D97-AF65-F5344CB8AC3E}">
        <p14:creationId xmlns:p14="http://schemas.microsoft.com/office/powerpoint/2010/main" val="1629580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18" name="Image 17" descr="Une image contenant texte&#10;&#10;Description générée automatiquement">
            <a:extLst>
              <a:ext uri="{FF2B5EF4-FFF2-40B4-BE49-F238E27FC236}">
                <a16:creationId xmlns:a16="http://schemas.microsoft.com/office/drawing/2014/main" id="{50545226-DE06-44E2-9964-A3A86AA93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49" y="3476682"/>
            <a:ext cx="1728447" cy="676218"/>
          </a:xfrm>
          <a:prstGeom prst="rect">
            <a:avLst/>
          </a:prstGeom>
        </p:spPr>
      </p:pic>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3">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4">
            <a:alphaModFix/>
          </a:blip>
          <a:srcRect t="14299" b="29136"/>
          <a:stretch/>
        </p:blipFill>
        <p:spPr>
          <a:xfrm>
            <a:off x="9434871" y="1003299"/>
            <a:ext cx="2565451" cy="1892301"/>
          </a:xfrm>
          <a:prstGeom prst="rect">
            <a:avLst/>
          </a:prstGeom>
        </p:spPr>
      </p:pic>
    </p:spTree>
    <p:extLst>
      <p:ext uri="{BB962C8B-B14F-4D97-AF65-F5344CB8AC3E}">
        <p14:creationId xmlns:p14="http://schemas.microsoft.com/office/powerpoint/2010/main" val="3001351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4"/>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3463338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7625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95843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816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3246917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25544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13" name="Image 12" descr="Une image contenant texte&#10;&#10;Description générée automatiquement">
            <a:extLst>
              <a:ext uri="{FF2B5EF4-FFF2-40B4-BE49-F238E27FC236}">
                <a16:creationId xmlns:a16="http://schemas.microsoft.com/office/drawing/2014/main" id="{D4FA568D-F39E-42B8-88EC-2E4803C00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550" y="488695"/>
            <a:ext cx="2371725" cy="927886"/>
          </a:xfrm>
          <a:prstGeom prst="rect">
            <a:avLst/>
          </a:prstGeom>
        </p:spPr>
      </p:pic>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3291998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13" name="Image 12" descr="Une image contenant texte&#10;&#10;Description générée automatiquement">
            <a:extLst>
              <a:ext uri="{FF2B5EF4-FFF2-40B4-BE49-F238E27FC236}">
                <a16:creationId xmlns:a16="http://schemas.microsoft.com/office/drawing/2014/main" id="{D4FA568D-F39E-42B8-88EC-2E4803C00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3550" y="488695"/>
            <a:ext cx="2371725" cy="927886"/>
          </a:xfrm>
          <a:prstGeom prst="rect">
            <a:avLst/>
          </a:prstGeom>
        </p:spPr>
      </p:pic>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3921938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18" name="Image 17" descr="Une image contenant texte&#10;&#10;Description générée automatiquement">
            <a:extLst>
              <a:ext uri="{FF2B5EF4-FFF2-40B4-BE49-F238E27FC236}">
                <a16:creationId xmlns:a16="http://schemas.microsoft.com/office/drawing/2014/main" id="{50545226-DE06-44E2-9964-A3A86AA93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5349" y="3476682"/>
            <a:ext cx="1728447" cy="676218"/>
          </a:xfrm>
          <a:prstGeom prst="rect">
            <a:avLst/>
          </a:prstGeom>
        </p:spPr>
      </p:pic>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3">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4">
            <a:alphaModFix/>
          </a:blip>
          <a:srcRect t="14299" b="29136"/>
          <a:stretch/>
        </p:blipFill>
        <p:spPr>
          <a:xfrm>
            <a:off x="9434871" y="1003299"/>
            <a:ext cx="2565451" cy="1892301"/>
          </a:xfrm>
          <a:prstGeom prst="rect">
            <a:avLst/>
          </a:prstGeom>
        </p:spPr>
      </p:pic>
    </p:spTree>
    <p:extLst>
      <p:ext uri="{BB962C8B-B14F-4D97-AF65-F5344CB8AC3E}">
        <p14:creationId xmlns:p14="http://schemas.microsoft.com/office/powerpoint/2010/main" val="160881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2082866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5"/>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4110958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57702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26909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811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658320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69402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4360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639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46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145545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5664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33022482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0" r:id="rId3"/>
    <p:sldLayoutId id="2147483677" r:id="rId4"/>
    <p:sldLayoutId id="2147483650" r:id="rId5"/>
    <p:sldLayoutId id="2147483654" r:id="rId6"/>
    <p:sldLayoutId id="2147483655" r:id="rId7"/>
    <p:sldLayoutId id="2147483669" r:id="rId8"/>
    <p:sldLayoutId id="2147483670"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3"/>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3"/>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24714242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41183706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4"/>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4"/>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4331789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42630224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FCC74-5EBB-4D75-8ADC-EF622286963C}"/>
              </a:ext>
            </a:extLst>
          </p:cNvPr>
          <p:cNvSpPr/>
          <p:nvPr/>
        </p:nvSpPr>
        <p:spPr>
          <a:xfrm>
            <a:off x="934935" y="1606347"/>
            <a:ext cx="6172875" cy="107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24E18490-392C-4DA7-A5DB-B67A83B45759}"/>
              </a:ext>
            </a:extLst>
          </p:cNvPr>
          <p:cNvSpPr>
            <a:spLocks noGrp="1"/>
          </p:cNvSpPr>
          <p:nvPr>
            <p:ph type="title"/>
          </p:nvPr>
        </p:nvSpPr>
        <p:spPr>
          <a:xfrm>
            <a:off x="916082" y="2779118"/>
            <a:ext cx="6521874" cy="1394036"/>
          </a:xfrm>
        </p:spPr>
        <p:txBody>
          <a:bodyPr/>
          <a:lstStyle/>
          <a:p>
            <a:r>
              <a:rPr lang="fr-FR" dirty="0"/>
              <a:t>Où en sommes-nous ? et où va-t-on ? </a:t>
            </a:r>
          </a:p>
        </p:txBody>
      </p:sp>
      <p:sp>
        <p:nvSpPr>
          <p:cNvPr id="7" name="ZoneTexte 6">
            <a:extLst>
              <a:ext uri="{FF2B5EF4-FFF2-40B4-BE49-F238E27FC236}">
                <a16:creationId xmlns:a16="http://schemas.microsoft.com/office/drawing/2014/main" id="{15D40AE9-1299-4073-A7DC-06BBDFC64934}"/>
              </a:ext>
            </a:extLst>
          </p:cNvPr>
          <p:cNvSpPr txBox="1"/>
          <p:nvPr/>
        </p:nvSpPr>
        <p:spPr>
          <a:xfrm>
            <a:off x="934936" y="1606346"/>
            <a:ext cx="6427398" cy="1078500"/>
          </a:xfrm>
          <a:prstGeom prst="rect">
            <a:avLst/>
          </a:prstGeom>
          <a:noFill/>
        </p:spPr>
        <p:txBody>
          <a:bodyPr wrap="square">
            <a:spAutoFit/>
          </a:bodyPr>
          <a:lstStyle/>
          <a:p>
            <a:pPr>
              <a:lnSpc>
                <a:spcPct val="89000"/>
              </a:lnSpc>
            </a:pPr>
            <a:r>
              <a:rPr kumimoji="0" lang="fr-FR" sz="3600" b="1" i="0" u="none" strike="noStrike" kern="1200" cap="none" spc="0" normalizeH="0" baseline="0" noProof="0" dirty="0">
                <a:ln>
                  <a:noFill/>
                </a:ln>
                <a:solidFill>
                  <a:prstClr val="white"/>
                </a:solidFill>
                <a:effectLst/>
                <a:uLnTx/>
                <a:uFillTx/>
                <a:latin typeface="Arial" panose="020B0604020202020204"/>
                <a:ea typeface="+mj-ea"/>
                <a:cs typeface="+mj-cs"/>
              </a:rPr>
              <a:t>Registre des donneurs</a:t>
            </a:r>
            <a:br>
              <a:rPr kumimoji="0" lang="fr-FR" sz="3600" b="1" i="0" u="none" strike="noStrike" kern="1200" cap="none" spc="0" normalizeH="0" baseline="0" noProof="0" dirty="0">
                <a:ln>
                  <a:noFill/>
                </a:ln>
                <a:solidFill>
                  <a:prstClr val="white"/>
                </a:solidFill>
                <a:effectLst/>
                <a:uLnTx/>
                <a:uFillTx/>
                <a:latin typeface="Arial" panose="020B0604020202020204"/>
                <a:ea typeface="+mj-ea"/>
                <a:cs typeface="+mj-cs"/>
              </a:rPr>
            </a:br>
            <a:r>
              <a:rPr kumimoji="0" lang="fr-FR" sz="3600" b="1" i="0" u="none" strike="noStrike" kern="1200" cap="none" spc="0" normalizeH="0" baseline="0" noProof="0" dirty="0">
                <a:ln>
                  <a:noFill/>
                </a:ln>
                <a:solidFill>
                  <a:prstClr val="white"/>
                </a:solidFill>
                <a:effectLst/>
                <a:uLnTx/>
                <a:uFillTx/>
                <a:latin typeface="Arial" panose="020B0604020202020204"/>
                <a:ea typeface="+mj-ea"/>
                <a:cs typeface="+mj-cs"/>
              </a:rPr>
              <a:t>de gamètes et d’embryons</a:t>
            </a:r>
            <a:endParaRPr lang="fr-FR" sz="1600" dirty="0"/>
          </a:p>
        </p:txBody>
      </p:sp>
    </p:spTree>
    <p:extLst>
      <p:ext uri="{BB962C8B-B14F-4D97-AF65-F5344CB8AC3E}">
        <p14:creationId xmlns:p14="http://schemas.microsoft.com/office/powerpoint/2010/main" val="86477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10"/>
          <p:cNvSpPr txBox="1"/>
          <p:nvPr/>
        </p:nvSpPr>
        <p:spPr>
          <a:xfrm>
            <a:off x="900399" y="3657919"/>
            <a:ext cx="10667823" cy="2105192"/>
          </a:xfrm>
          <a:prstGeom prst="rect">
            <a:avLst/>
          </a:prstGeom>
        </p:spPr>
        <p:txBody>
          <a:bodyPr vert="horz" wrap="square" lIns="91440" tIns="45720" rIns="91440" bIns="45720" rtlCol="0">
            <a:spAutoFit/>
          </a:bodyPr>
          <a:lstStyle>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À compter du </a:t>
            </a:r>
            <a:r>
              <a:rPr lang="fr-FR" b="1" dirty="0"/>
              <a:t>1</a:t>
            </a:r>
            <a:r>
              <a:rPr lang="fr-FR" b="1" baseline="30000" dirty="0"/>
              <a:t>er</a:t>
            </a:r>
            <a:r>
              <a:rPr lang="fr-FR" b="1" dirty="0"/>
              <a:t> septembre 2022</a:t>
            </a:r>
            <a:r>
              <a:rPr lang="fr-FR" dirty="0"/>
              <a:t>, le médecin du centre recueille le </a:t>
            </a:r>
            <a:r>
              <a:rPr lang="fr-FR" b="1" dirty="0"/>
              <a:t>consentement exprès de la communication des données</a:t>
            </a:r>
            <a:r>
              <a:rPr lang="fr-FR" dirty="0"/>
              <a:t> </a:t>
            </a:r>
            <a:r>
              <a:rPr lang="fr-FR" dirty="0" smtClean="0"/>
              <a:t>des personnes </a:t>
            </a:r>
            <a:r>
              <a:rPr lang="fr-FR" dirty="0"/>
              <a:t>souhaitant procéder au don.</a:t>
            </a:r>
            <a:endParaRPr dirty="0"/>
          </a:p>
          <a:p>
            <a:r>
              <a:rPr lang="fr-FR" dirty="0"/>
              <a:t>Les médecins des centres inscrivent les tiers donneurs dans le registre. Ils peuvent contacter la Commission</a:t>
            </a:r>
            <a:br>
              <a:rPr lang="fr-FR" dirty="0"/>
            </a:br>
            <a:r>
              <a:rPr lang="fr-FR" dirty="0"/>
              <a:t>en cas de doute sur le caractère non identifiant des informations relatives au donneur.</a:t>
            </a:r>
            <a:endParaRPr dirty="0"/>
          </a:p>
          <a:p>
            <a:r>
              <a:rPr lang="fr-FR" dirty="0"/>
              <a:t>Le médecin ayant inscrit un donneur dans le registre sera destinataire des </a:t>
            </a:r>
            <a:r>
              <a:rPr lang="fr-FR" b="1" dirty="0"/>
              <a:t>données relatives à l’évolution de</a:t>
            </a:r>
            <a:br>
              <a:rPr lang="fr-FR" b="1" dirty="0"/>
            </a:br>
            <a:r>
              <a:rPr lang="fr-FR" b="1" dirty="0"/>
              <a:t>la grossesse et à son issue.</a:t>
            </a:r>
            <a:endParaRPr b="1" dirty="0"/>
          </a:p>
          <a:p>
            <a:r>
              <a:rPr lang="fr-FR" dirty="0"/>
              <a:t>Le médecin devra recueillir </a:t>
            </a:r>
            <a:r>
              <a:rPr lang="fr-FR" b="1" dirty="0"/>
              <a:t>l’identité de chaque enfant né de chaque don</a:t>
            </a:r>
            <a:r>
              <a:rPr lang="fr-FR" b="1" dirty="0" smtClean="0"/>
              <a:t>.</a:t>
            </a:r>
            <a:endParaRPr b="1" dirty="0"/>
          </a:p>
        </p:txBody>
      </p:sp>
      <p:sp>
        <p:nvSpPr>
          <p:cNvPr id="3" name="Espace réservé du contenu 2">
            <a:extLst>
              <a:ext uri="{FF2B5EF4-FFF2-40B4-BE49-F238E27FC236}">
                <a16:creationId xmlns:a16="http://schemas.microsoft.com/office/drawing/2014/main" id="{FA1B331C-951B-4EEF-BEBD-C0F980A61B37}"/>
              </a:ext>
            </a:extLst>
          </p:cNvPr>
          <p:cNvSpPr>
            <a:spLocks noGrp="1"/>
          </p:cNvSpPr>
          <p:nvPr>
            <p:ph idx="1"/>
          </p:nvPr>
        </p:nvSpPr>
        <p:spPr>
          <a:xfrm>
            <a:off x="900399" y="1476000"/>
            <a:ext cx="6733778" cy="1132618"/>
          </a:xfrm>
        </p:spPr>
        <p:txBody>
          <a:bodyPr/>
          <a:lstStyle/>
          <a:p>
            <a:r>
              <a:rPr lang="fr-FR" dirty="0"/>
              <a:t>Elle est </a:t>
            </a:r>
            <a:r>
              <a:rPr lang="fr-FR" b="1" dirty="0"/>
              <a:t>responsable du traitement des données </a:t>
            </a:r>
            <a:r>
              <a:rPr lang="fr-FR" dirty="0"/>
              <a:t>transmises par</a:t>
            </a:r>
            <a:br>
              <a:rPr lang="fr-FR" dirty="0"/>
            </a:br>
            <a:r>
              <a:rPr lang="fr-FR" dirty="0"/>
              <a:t>le médecin du centre de don.</a:t>
            </a:r>
          </a:p>
          <a:p>
            <a:r>
              <a:rPr lang="fr-FR" dirty="0"/>
              <a:t>Elle </a:t>
            </a:r>
            <a:r>
              <a:rPr lang="fr-FR" b="1" dirty="0"/>
              <a:t>gère de façon centralisée les données </a:t>
            </a:r>
            <a:r>
              <a:rPr lang="fr-FR" dirty="0"/>
              <a:t>relatives aux donneurs et aux personnes issues de don.</a:t>
            </a:r>
          </a:p>
        </p:txBody>
      </p:sp>
      <p:sp>
        <p:nvSpPr>
          <p:cNvPr id="2" name="Titre 1">
            <a:extLst>
              <a:ext uri="{FF2B5EF4-FFF2-40B4-BE49-F238E27FC236}">
                <a16:creationId xmlns:a16="http://schemas.microsoft.com/office/drawing/2014/main" id="{169D92A8-265D-4E12-8A8C-E33D86463C05}"/>
              </a:ext>
            </a:extLst>
          </p:cNvPr>
          <p:cNvSpPr>
            <a:spLocks noGrp="1"/>
          </p:cNvSpPr>
          <p:nvPr>
            <p:ph type="title"/>
          </p:nvPr>
        </p:nvSpPr>
        <p:spPr/>
        <p:txBody>
          <a:bodyPr/>
          <a:lstStyle/>
          <a:p>
            <a:r>
              <a:rPr lang="fr-FR" dirty="0"/>
              <a:t>Le rôle de </a:t>
            </a:r>
            <a:r>
              <a:rPr lang="fr-FR" dirty="0">
                <a:solidFill>
                  <a:schemeClr val="accent2"/>
                </a:solidFill>
              </a:rPr>
              <a:t>l’Agence de la biomédecine </a:t>
            </a:r>
          </a:p>
        </p:txBody>
      </p:sp>
      <p:sp>
        <p:nvSpPr>
          <p:cNvPr id="6" name="Titre 1">
            <a:extLst>
              <a:ext uri="{FF2B5EF4-FFF2-40B4-BE49-F238E27FC236}">
                <a16:creationId xmlns:a16="http://schemas.microsoft.com/office/drawing/2014/main" id="{C32A80DA-FBEC-4950-86C3-234C010C2683}"/>
              </a:ext>
            </a:extLst>
          </p:cNvPr>
          <p:cNvSpPr txBox="1">
            <a:spLocks/>
          </p:cNvSpPr>
          <p:nvPr/>
        </p:nvSpPr>
        <p:spPr>
          <a:xfrm>
            <a:off x="900400" y="3144466"/>
            <a:ext cx="10182666" cy="34163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2000" b="1" kern="1200" cap="all" baseline="0">
                <a:solidFill>
                  <a:schemeClr val="accent1"/>
                </a:solidFill>
                <a:latin typeface="+mj-lt"/>
                <a:ea typeface="+mj-ea"/>
                <a:cs typeface="+mj-cs"/>
              </a:defRPr>
            </a:lvl1pPr>
          </a:lstStyle>
          <a:p>
            <a:r>
              <a:rPr lang="fr-FR" sz="1800" dirty="0"/>
              <a:t>Le rôle des </a:t>
            </a:r>
            <a:r>
              <a:rPr lang="fr-FR" sz="1800" dirty="0">
                <a:solidFill>
                  <a:schemeClr val="accent2"/>
                </a:solidFill>
              </a:rPr>
              <a:t>centres de don de gamètes et d’embryons</a:t>
            </a:r>
          </a:p>
        </p:txBody>
      </p:sp>
      <p:sp>
        <p:nvSpPr>
          <p:cNvPr id="7" name="Rectangle 6">
            <a:extLst>
              <a:ext uri="{FF2B5EF4-FFF2-40B4-BE49-F238E27FC236}">
                <a16:creationId xmlns:a16="http://schemas.microsoft.com/office/drawing/2014/main" id="{93701992-A8FE-4FC1-A0C9-FABF8646E369}"/>
              </a:ext>
            </a:extLst>
          </p:cNvPr>
          <p:cNvSpPr/>
          <p:nvPr/>
        </p:nvSpPr>
        <p:spPr>
          <a:xfrm>
            <a:off x="8314660" y="0"/>
            <a:ext cx="3877340" cy="2137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ersonne, intérieur&#10;&#10;Description générée automatiquement">
            <a:extLst>
              <a:ext uri="{FF2B5EF4-FFF2-40B4-BE49-F238E27FC236}">
                <a16:creationId xmlns:a16="http://schemas.microsoft.com/office/drawing/2014/main" id="{FA86C66B-FCA0-40F1-A906-0B288103CF48}"/>
              </a:ext>
            </a:extLst>
          </p:cNvPr>
          <p:cNvPicPr>
            <a:picLocks noChangeAspect="1"/>
          </p:cNvPicPr>
          <p:nvPr/>
        </p:nvPicPr>
        <p:blipFill>
          <a:blip r:embed="rId3"/>
          <a:stretch>
            <a:fillRect/>
          </a:stretch>
        </p:blipFill>
        <p:spPr>
          <a:xfrm>
            <a:off x="7933920" y="497803"/>
            <a:ext cx="3357680" cy="223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80C67C-F56A-4241-899C-A16A33587455}"/>
              </a:ext>
            </a:extLst>
          </p:cNvPr>
          <p:cNvSpPr>
            <a:spLocks noGrp="1"/>
          </p:cNvSpPr>
          <p:nvPr>
            <p:ph type="body" idx="1"/>
          </p:nvPr>
        </p:nvSpPr>
        <p:spPr>
          <a:xfrm>
            <a:off x="2254083" y="3188934"/>
            <a:ext cx="6146800" cy="480131"/>
          </a:xfrm>
        </p:spPr>
        <p:txBody>
          <a:bodyPr/>
          <a:lstStyle/>
          <a:p>
            <a:r>
              <a:rPr lang="fr-FR" dirty="0"/>
              <a:t>Timing et mise en application</a:t>
            </a:r>
          </a:p>
        </p:txBody>
      </p:sp>
      <p:sp>
        <p:nvSpPr>
          <p:cNvPr id="4" name="Rectangle 3">
            <a:extLst>
              <a:ext uri="{FF2B5EF4-FFF2-40B4-BE49-F238E27FC236}">
                <a16:creationId xmlns:a16="http://schemas.microsoft.com/office/drawing/2014/main" id="{7CA67DDA-3388-4D6D-B0C3-9BBF377A276E}"/>
              </a:ext>
            </a:extLst>
          </p:cNvPr>
          <p:cNvSpPr/>
          <p:nvPr/>
        </p:nvSpPr>
        <p:spPr>
          <a:xfrm>
            <a:off x="1734532" y="3057117"/>
            <a:ext cx="456086" cy="456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a:t>D</a:t>
            </a:r>
          </a:p>
        </p:txBody>
      </p:sp>
      <p:pic>
        <p:nvPicPr>
          <p:cNvPr id="5" name="Image 4" descr="Une image contenant texte&#10;&#10;Description générée automatiquement">
            <a:extLst>
              <a:ext uri="{FF2B5EF4-FFF2-40B4-BE49-F238E27FC236}">
                <a16:creationId xmlns:a16="http://schemas.microsoft.com/office/drawing/2014/main" id="{B4D06485-FE1E-4056-B189-D73D0C2B8B3D}"/>
              </a:ext>
            </a:extLst>
          </p:cNvPr>
          <p:cNvPicPr>
            <a:picLocks noChangeAspect="1"/>
          </p:cNvPicPr>
          <p:nvPr/>
        </p:nvPicPr>
        <p:blipFill>
          <a:blip r:embed="rId3"/>
          <a:stretch>
            <a:fillRect/>
          </a:stretch>
        </p:blipFill>
        <p:spPr>
          <a:xfrm>
            <a:off x="5327483" y="4442227"/>
            <a:ext cx="5865628" cy="19479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2" name="Rectangle 11">
            <a:extLst>
              <a:ext uri="{FF2B5EF4-FFF2-40B4-BE49-F238E27FC236}">
                <a16:creationId xmlns:a16="http://schemas.microsoft.com/office/drawing/2014/main" id="{18A06837-71C4-46D8-9D50-FCBD0C11952F}"/>
              </a:ext>
            </a:extLst>
          </p:cNvPr>
          <p:cNvSpPr/>
          <p:nvPr/>
        </p:nvSpPr>
        <p:spPr>
          <a:xfrm>
            <a:off x="9433201" y="0"/>
            <a:ext cx="20352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Google Shape;164;p12"/>
          <p:cNvSpPr txBox="1"/>
          <p:nvPr/>
        </p:nvSpPr>
        <p:spPr>
          <a:xfrm>
            <a:off x="3508717" y="4247833"/>
            <a:ext cx="1512000" cy="1512000"/>
          </a:xfrm>
          <a:prstGeom prst="rect">
            <a:avLst/>
          </a:prstGeom>
          <a:solidFill>
            <a:schemeClr val="accent2"/>
          </a:solidFill>
          <a:ln>
            <a:noFill/>
          </a:ln>
        </p:spPr>
        <p:txBody>
          <a:bodyPr spcFirstLastPara="1" wrap="square" lIns="91425" tIns="216000" rIns="91425" bIns="45700" anchor="t" anchorCtr="0">
            <a:noAutofit/>
          </a:bodyPr>
          <a:lstStyle/>
          <a:p>
            <a:pPr marL="0" marR="0" lvl="0" indent="0" algn="ctr" rtl="0">
              <a:lnSpc>
                <a:spcPct val="90000"/>
              </a:lnSpc>
              <a:spcBef>
                <a:spcPts val="600"/>
              </a:spcBef>
              <a:spcAft>
                <a:spcPts val="0"/>
              </a:spcAft>
              <a:buNone/>
            </a:pPr>
            <a:r>
              <a:rPr lang="fr-FR" sz="1200" b="1" dirty="0">
                <a:solidFill>
                  <a:schemeClr val="accent3"/>
                </a:solidFill>
                <a:ea typeface="Helvetica Neue"/>
                <a:cs typeface="Helvetica Neue"/>
                <a:sym typeface="Helvetica Neue"/>
              </a:rPr>
              <a:t>Entrée en vigueur</a:t>
            </a:r>
            <a:br>
              <a:rPr lang="fr-FR" sz="1200" b="1" dirty="0">
                <a:solidFill>
                  <a:schemeClr val="accent3"/>
                </a:solidFill>
                <a:ea typeface="Helvetica Neue"/>
                <a:cs typeface="Helvetica Neue"/>
                <a:sym typeface="Helvetica Neue"/>
              </a:rPr>
            </a:br>
            <a:r>
              <a:rPr lang="fr-FR" sz="1200" b="1" dirty="0">
                <a:solidFill>
                  <a:schemeClr val="accent3"/>
                </a:solidFill>
                <a:ea typeface="Helvetica Neue"/>
                <a:cs typeface="Helvetica Neue"/>
                <a:sym typeface="Helvetica Neue"/>
              </a:rPr>
              <a:t>de la loi au lendemain de la publication</a:t>
            </a:r>
            <a:endParaRPr sz="1200" dirty="0">
              <a:solidFill>
                <a:schemeClr val="accent3"/>
              </a:solidFill>
            </a:endParaRPr>
          </a:p>
          <a:p>
            <a:pPr marL="0" marR="0" lvl="0" indent="0" algn="ctr" rtl="0">
              <a:lnSpc>
                <a:spcPct val="90000"/>
              </a:lnSpc>
              <a:spcBef>
                <a:spcPts val="600"/>
              </a:spcBef>
              <a:spcAft>
                <a:spcPts val="0"/>
              </a:spcAft>
              <a:buNone/>
            </a:pPr>
            <a:r>
              <a:rPr lang="fr-FR" sz="1200" b="1" dirty="0">
                <a:solidFill>
                  <a:srgbClr val="C00000"/>
                </a:solidFill>
                <a:ea typeface="Helvetica Neue"/>
                <a:cs typeface="Helvetica Neue"/>
                <a:sym typeface="Helvetica Neue"/>
              </a:rPr>
              <a:t>03/08/2021</a:t>
            </a:r>
            <a:endParaRPr sz="1200" b="1" dirty="0">
              <a:solidFill>
                <a:srgbClr val="C00000"/>
              </a:solidFill>
              <a:ea typeface="Helvetica Neue"/>
              <a:cs typeface="Helvetica Neue"/>
              <a:sym typeface="Helvetica Neue"/>
            </a:endParaRPr>
          </a:p>
        </p:txBody>
      </p:sp>
      <p:sp>
        <p:nvSpPr>
          <p:cNvPr id="165" name="Google Shape;165;p12"/>
          <p:cNvSpPr txBox="1"/>
          <p:nvPr/>
        </p:nvSpPr>
        <p:spPr>
          <a:xfrm>
            <a:off x="6415404" y="4247833"/>
            <a:ext cx="1512000" cy="1512000"/>
          </a:xfrm>
          <a:prstGeom prst="rect">
            <a:avLst/>
          </a:prstGeom>
          <a:solidFill>
            <a:schemeClr val="accent2"/>
          </a:solidFill>
          <a:ln>
            <a:noFill/>
          </a:ln>
        </p:spPr>
        <p:txBody>
          <a:bodyPr spcFirstLastPara="1" wrap="square" lIns="91425" tIns="216000" rIns="91425" bIns="45700" anchor="t" anchorCtr="0">
            <a:noAutofit/>
          </a:bodyPr>
          <a:lstStyle/>
          <a:p>
            <a:pPr marL="0" marR="0" lvl="0" indent="0" algn="ctr" rtl="0">
              <a:lnSpc>
                <a:spcPct val="90000"/>
              </a:lnSpc>
              <a:spcBef>
                <a:spcPts val="600"/>
              </a:spcBef>
              <a:spcAft>
                <a:spcPts val="0"/>
              </a:spcAft>
              <a:buNone/>
            </a:pPr>
            <a:r>
              <a:rPr lang="fr-FR" sz="1200" b="1" dirty="0">
                <a:solidFill>
                  <a:schemeClr val="accent3"/>
                </a:solidFill>
                <a:ea typeface="Helvetica Neue"/>
                <a:cs typeface="Helvetica Neue"/>
                <a:sym typeface="Helvetica Neue"/>
              </a:rPr>
              <a:t>Entrée en vigueur</a:t>
            </a:r>
            <a:br>
              <a:rPr lang="fr-FR" sz="1200" b="1" dirty="0">
                <a:solidFill>
                  <a:schemeClr val="accent3"/>
                </a:solidFill>
                <a:ea typeface="Helvetica Neue"/>
                <a:cs typeface="Helvetica Neue"/>
                <a:sym typeface="Helvetica Neue"/>
              </a:rPr>
            </a:br>
            <a:r>
              <a:rPr lang="fr-FR" sz="1200" b="1" dirty="0">
                <a:solidFill>
                  <a:schemeClr val="accent3"/>
                </a:solidFill>
                <a:ea typeface="Helvetica Neue"/>
                <a:cs typeface="Helvetica Neue"/>
                <a:sym typeface="Helvetica Neue"/>
              </a:rPr>
              <a:t>du dispositif</a:t>
            </a:r>
            <a:br>
              <a:rPr lang="fr-FR" sz="1200" b="1" dirty="0">
                <a:solidFill>
                  <a:schemeClr val="accent3"/>
                </a:solidFill>
                <a:ea typeface="Helvetica Neue"/>
                <a:cs typeface="Helvetica Neue"/>
                <a:sym typeface="Helvetica Neue"/>
              </a:rPr>
            </a:br>
            <a:r>
              <a:rPr lang="fr-FR" sz="1200" b="1" dirty="0">
                <a:solidFill>
                  <a:schemeClr val="accent3"/>
                </a:solidFill>
                <a:ea typeface="Helvetica Neue"/>
                <a:cs typeface="Helvetica Neue"/>
                <a:sym typeface="Helvetica Neue"/>
              </a:rPr>
              <a:t>d’accès aux origines</a:t>
            </a:r>
            <a:endParaRPr sz="1200" dirty="0">
              <a:solidFill>
                <a:schemeClr val="accent3"/>
              </a:solidFill>
            </a:endParaRPr>
          </a:p>
          <a:p>
            <a:pPr marL="0" marR="0" lvl="0" indent="0" algn="ctr" rtl="0">
              <a:lnSpc>
                <a:spcPct val="90000"/>
              </a:lnSpc>
              <a:spcBef>
                <a:spcPts val="600"/>
              </a:spcBef>
              <a:spcAft>
                <a:spcPts val="0"/>
              </a:spcAft>
              <a:buNone/>
            </a:pPr>
            <a:r>
              <a:rPr lang="fr-FR" sz="1200" b="1" dirty="0">
                <a:solidFill>
                  <a:srgbClr val="C00000"/>
                </a:solidFill>
                <a:ea typeface="Helvetica Neue"/>
                <a:cs typeface="Helvetica Neue"/>
                <a:sym typeface="Helvetica Neue"/>
              </a:rPr>
              <a:t>01/09/2022</a:t>
            </a:r>
            <a:endParaRPr sz="1200" b="1" dirty="0">
              <a:solidFill>
                <a:srgbClr val="C00000"/>
              </a:solidFill>
              <a:ea typeface="Helvetica Neue"/>
              <a:cs typeface="Helvetica Neue"/>
              <a:sym typeface="Helvetica Neue"/>
            </a:endParaRPr>
          </a:p>
        </p:txBody>
      </p:sp>
      <p:sp>
        <p:nvSpPr>
          <p:cNvPr id="167" name="Google Shape;167;p12"/>
          <p:cNvSpPr/>
          <p:nvPr/>
        </p:nvSpPr>
        <p:spPr>
          <a:xfrm>
            <a:off x="8253316" y="4247833"/>
            <a:ext cx="2943901" cy="356773"/>
          </a:xfrm>
          <a:prstGeom prst="homePlate">
            <a:avLst>
              <a:gd name="adj" fmla="val 34338"/>
            </a:avLst>
          </a:prstGeom>
          <a:solidFill>
            <a:schemeClr val="accent3"/>
          </a:solidFill>
          <a:ln w="12700" cap="flat" cmpd="sng">
            <a:noFill/>
            <a:prstDash val="solid"/>
            <a:miter lim="800000"/>
            <a:headEnd type="none" w="sm" len="sm"/>
            <a:tailEnd type="none" w="sm" len="sm"/>
          </a:ln>
        </p:spPr>
        <p:txBody>
          <a:bodyPr spcFirstLastPara="1" wrap="square" lIns="144000" tIns="45700" rIns="91425" bIns="45700" anchor="ctr" anchorCtr="0">
            <a:noAutofit/>
          </a:bodyPr>
          <a:lstStyle/>
          <a:p>
            <a:pPr marL="0" marR="0" lvl="0" indent="0" rtl="0">
              <a:spcBef>
                <a:spcPts val="0"/>
              </a:spcBef>
              <a:spcAft>
                <a:spcPts val="0"/>
              </a:spcAft>
              <a:buNone/>
            </a:pPr>
            <a:r>
              <a:rPr lang="fr-FR" sz="1200" dirty="0">
                <a:solidFill>
                  <a:schemeClr val="lt1"/>
                </a:solidFill>
                <a:ea typeface="Helvetica Neue"/>
                <a:cs typeface="Helvetica Neue"/>
                <a:sym typeface="Helvetica Neue"/>
              </a:rPr>
              <a:t>Saisie des donneurs nouveau régime</a:t>
            </a:r>
            <a:endParaRPr sz="1200" dirty="0"/>
          </a:p>
        </p:txBody>
      </p:sp>
      <p:sp>
        <p:nvSpPr>
          <p:cNvPr id="14" name="Google Shape;167;p12">
            <a:extLst>
              <a:ext uri="{FF2B5EF4-FFF2-40B4-BE49-F238E27FC236}">
                <a16:creationId xmlns:a16="http://schemas.microsoft.com/office/drawing/2014/main" id="{80BE664D-B98E-4293-9CB5-ABC0DA11198A}"/>
              </a:ext>
            </a:extLst>
          </p:cNvPr>
          <p:cNvSpPr/>
          <p:nvPr/>
        </p:nvSpPr>
        <p:spPr>
          <a:xfrm>
            <a:off x="8253316" y="4740851"/>
            <a:ext cx="2943901" cy="356773"/>
          </a:xfrm>
          <a:prstGeom prst="homePlate">
            <a:avLst>
              <a:gd name="adj" fmla="val 34338"/>
            </a:avLst>
          </a:prstGeom>
          <a:solidFill>
            <a:schemeClr val="accent3"/>
          </a:solidFill>
          <a:ln w="12700" cap="flat" cmpd="sng">
            <a:noFill/>
            <a:prstDash val="solid"/>
            <a:miter lim="800000"/>
            <a:headEnd type="none" w="sm" len="sm"/>
            <a:tailEnd type="none" w="sm" len="sm"/>
          </a:ln>
        </p:spPr>
        <p:txBody>
          <a:bodyPr spcFirstLastPara="1" wrap="square" lIns="144000" tIns="45700" rIns="91425" bIns="45700" anchor="ctr" anchorCtr="0">
            <a:noAutofit/>
          </a:bodyPr>
          <a:lstStyle/>
          <a:p>
            <a:pPr marL="0" marR="0" lvl="0" indent="0" rtl="0">
              <a:spcBef>
                <a:spcPts val="0"/>
              </a:spcBef>
              <a:spcAft>
                <a:spcPts val="0"/>
              </a:spcAft>
              <a:buNone/>
            </a:pPr>
            <a:r>
              <a:rPr lang="fr-FR" sz="1200" dirty="0">
                <a:solidFill>
                  <a:schemeClr val="lt1"/>
                </a:solidFill>
                <a:ea typeface="Helvetica Neue"/>
                <a:cs typeface="Helvetica Neue"/>
                <a:sym typeface="Helvetica Neue"/>
              </a:rPr>
              <a:t>Manifestation des anciens donneurs</a:t>
            </a:r>
          </a:p>
        </p:txBody>
      </p:sp>
      <p:sp>
        <p:nvSpPr>
          <p:cNvPr id="15" name="Google Shape;167;p12">
            <a:extLst>
              <a:ext uri="{FF2B5EF4-FFF2-40B4-BE49-F238E27FC236}">
                <a16:creationId xmlns:a16="http://schemas.microsoft.com/office/drawing/2014/main" id="{FFF66672-83C1-4934-AE66-D7E0EF24CFFF}"/>
              </a:ext>
            </a:extLst>
          </p:cNvPr>
          <p:cNvSpPr/>
          <p:nvPr/>
        </p:nvSpPr>
        <p:spPr>
          <a:xfrm>
            <a:off x="8253316" y="5233869"/>
            <a:ext cx="2943901" cy="525964"/>
          </a:xfrm>
          <a:prstGeom prst="homePlate">
            <a:avLst>
              <a:gd name="adj" fmla="val 23472"/>
            </a:avLst>
          </a:prstGeom>
          <a:solidFill>
            <a:schemeClr val="accent3"/>
          </a:solidFill>
          <a:ln w="12700" cap="flat" cmpd="sng">
            <a:noFill/>
            <a:prstDash val="solid"/>
            <a:miter lim="800000"/>
            <a:headEnd type="none" w="sm" len="sm"/>
            <a:tailEnd type="none" w="sm" len="sm"/>
          </a:ln>
        </p:spPr>
        <p:txBody>
          <a:bodyPr spcFirstLastPara="1" wrap="square" lIns="144000" tIns="45700" rIns="91425" bIns="45700" anchor="ctr" anchorCtr="0">
            <a:noAutofit/>
          </a:bodyPr>
          <a:lstStyle/>
          <a:p>
            <a:pPr marL="0" marR="0" lvl="0" indent="0" rtl="0">
              <a:spcBef>
                <a:spcPts val="0"/>
              </a:spcBef>
              <a:spcAft>
                <a:spcPts val="0"/>
              </a:spcAft>
              <a:buNone/>
            </a:pPr>
            <a:r>
              <a:rPr lang="fr-FR" sz="1200" dirty="0">
                <a:solidFill>
                  <a:schemeClr val="lt1"/>
                </a:solidFill>
                <a:ea typeface="Helvetica Neue"/>
                <a:cs typeface="Helvetica Neue"/>
                <a:sym typeface="Helvetica Neue"/>
              </a:rPr>
              <a:t>Demande des personnes majeures nées d’une AMP avec don</a:t>
            </a:r>
          </a:p>
        </p:txBody>
      </p:sp>
      <p:sp>
        <p:nvSpPr>
          <p:cNvPr id="17" name="Google Shape;117;p6">
            <a:extLst>
              <a:ext uri="{FF2B5EF4-FFF2-40B4-BE49-F238E27FC236}">
                <a16:creationId xmlns:a16="http://schemas.microsoft.com/office/drawing/2014/main" id="{B9185257-30AB-43E2-B8BF-545FF1A7FEE1}"/>
              </a:ext>
            </a:extLst>
          </p:cNvPr>
          <p:cNvSpPr txBox="1"/>
          <p:nvPr/>
        </p:nvSpPr>
        <p:spPr>
          <a:xfrm>
            <a:off x="796941" y="846627"/>
            <a:ext cx="5618463" cy="2528311"/>
          </a:xfrm>
          <a:prstGeom prst="rect">
            <a:avLst/>
          </a:prstGeom>
          <a:solidFill>
            <a:schemeClr val="bg1"/>
          </a:solidFill>
          <a:ln w="19050">
            <a:solidFill>
              <a:schemeClr val="accent2"/>
            </a:solidFill>
          </a:ln>
        </p:spPr>
        <p:txBody>
          <a:bodyPr vert="horz" wrap="square" lIns="324000" tIns="45720" rIns="180000" bIns="45720" rtlCol="0" anchor="ctr">
            <a:noAutofit/>
          </a:bodyPr>
          <a:lstStyle>
            <a:defPPr>
              <a:defRPr lang="fr-FR"/>
            </a:defPPr>
            <a:lvl1pPr marL="180000" indent="-180000">
              <a:lnSpc>
                <a:spcPct val="90000"/>
              </a:lnSpc>
              <a:spcBef>
                <a:spcPts val="600"/>
              </a:spcBef>
              <a:buClr>
                <a:schemeClr val="accent2"/>
              </a:buClr>
              <a:buFont typeface="Arial" panose="020B0604020202020204" pitchFamily="34" charset="0"/>
              <a:buChar char="•"/>
              <a:defRPr sz="1500"/>
            </a:lvl1pPr>
          </a:lstStyle>
          <a:p>
            <a:pPr marL="0" indent="0">
              <a:lnSpc>
                <a:spcPct val="100000"/>
              </a:lnSpc>
              <a:buNone/>
            </a:pPr>
            <a:r>
              <a:rPr lang="fr-FR" sz="1600" dirty="0">
                <a:sym typeface="Helvetica Neue"/>
              </a:rPr>
              <a:t>Les dispositions de l’article </a:t>
            </a:r>
            <a:r>
              <a:rPr lang="fr-FR" sz="1600" dirty="0" smtClean="0">
                <a:sym typeface="Helvetica Neue"/>
              </a:rPr>
              <a:t>5 </a:t>
            </a:r>
            <a:r>
              <a:rPr lang="fr-FR" sz="1600" dirty="0">
                <a:sym typeface="Helvetica Neue"/>
              </a:rPr>
              <a:t>qui permet aux personnes majeures issues d’AMP avec tiers donneur d’avoir accès à leurs origines si elles le souhaitent, sont applicables le premier jour du treizième mois suivant la promulgation de la loi n° 2021-1017 du 2 août 2021 relative à la bioéthique, </a:t>
            </a:r>
            <a:r>
              <a:rPr lang="fr-FR" sz="1600" dirty="0" smtClean="0">
                <a:sym typeface="Helvetica Neue"/>
              </a:rPr>
              <a:t>soit </a:t>
            </a:r>
            <a:r>
              <a:rPr lang="fr-FR" sz="1600" dirty="0">
                <a:sym typeface="Helvetica Neue"/>
              </a:rPr>
              <a:t>à partir du </a:t>
            </a:r>
            <a:r>
              <a:rPr lang="fr-FR" sz="1600" dirty="0" smtClean="0">
                <a:sym typeface="Helvetica Neue"/>
              </a:rPr>
              <a:t>01/09/2022.</a:t>
            </a:r>
            <a:endParaRPr lang="fr-FR" sz="1600" dirty="0">
              <a:sym typeface="Helvetica Neue"/>
            </a:endParaRPr>
          </a:p>
        </p:txBody>
      </p:sp>
      <p:grpSp>
        <p:nvGrpSpPr>
          <p:cNvPr id="18" name="Groupe 17">
            <a:extLst>
              <a:ext uri="{FF2B5EF4-FFF2-40B4-BE49-F238E27FC236}">
                <a16:creationId xmlns:a16="http://schemas.microsoft.com/office/drawing/2014/main" id="{F1B681C6-AF66-4A59-B483-E2EE5F317CAA}"/>
              </a:ext>
            </a:extLst>
          </p:cNvPr>
          <p:cNvGrpSpPr/>
          <p:nvPr/>
        </p:nvGrpSpPr>
        <p:grpSpPr>
          <a:xfrm>
            <a:off x="796941" y="2114939"/>
            <a:ext cx="2592000" cy="1260000"/>
            <a:chOff x="4848897" y="1524199"/>
            <a:chExt cx="2592000" cy="1260000"/>
          </a:xfrm>
          <a:solidFill>
            <a:schemeClr val="accent2"/>
          </a:solidFill>
        </p:grpSpPr>
        <p:sp>
          <p:nvSpPr>
            <p:cNvPr id="19" name="Rectangle 18">
              <a:extLst>
                <a:ext uri="{FF2B5EF4-FFF2-40B4-BE49-F238E27FC236}">
                  <a16:creationId xmlns:a16="http://schemas.microsoft.com/office/drawing/2014/main" id="{1EF43AB4-DA4E-4E9C-BE32-79E7D9F91975}"/>
                </a:ext>
              </a:extLst>
            </p:cNvPr>
            <p:cNvSpPr/>
            <p:nvPr/>
          </p:nvSpPr>
          <p:spPr>
            <a:xfrm>
              <a:off x="4848897" y="2676199"/>
              <a:ext cx="259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00D73F7-DF86-4B8F-B9DF-0F66259BF4E8}"/>
                </a:ext>
              </a:extLst>
            </p:cNvPr>
            <p:cNvSpPr/>
            <p:nvPr/>
          </p:nvSpPr>
          <p:spPr>
            <a:xfrm rot="16200000" flipH="1" flipV="1">
              <a:off x="4272897" y="2100199"/>
              <a:ext cx="126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Forme libre : forme 20">
            <a:extLst>
              <a:ext uri="{FF2B5EF4-FFF2-40B4-BE49-F238E27FC236}">
                <a16:creationId xmlns:a16="http://schemas.microsoft.com/office/drawing/2014/main" id="{D543231B-6CAD-4F90-B492-164E5D9C62BF}"/>
              </a:ext>
            </a:extLst>
          </p:cNvPr>
          <p:cNvSpPr/>
          <p:nvPr/>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4"/>
          </a:solidFill>
          <a:ln w="27108" cap="flat">
            <a:noFill/>
            <a:prstDash val="solid"/>
            <a:round/>
          </a:ln>
        </p:spPr>
        <p:txBody>
          <a:bodyPr rtlCol="0" anchor="ctr"/>
          <a:lstStyle/>
          <a:p>
            <a:endParaRPr lang="fr-FR"/>
          </a:p>
        </p:txBody>
      </p:sp>
      <p:sp>
        <p:nvSpPr>
          <p:cNvPr id="24" name="Forme libre : forme 23">
            <a:extLst>
              <a:ext uri="{FF2B5EF4-FFF2-40B4-BE49-F238E27FC236}">
                <a16:creationId xmlns:a16="http://schemas.microsoft.com/office/drawing/2014/main" id="{ABD38008-4223-43E0-AF43-F7F71370E727}"/>
              </a:ext>
            </a:extLst>
          </p:cNvPr>
          <p:cNvSpPr/>
          <p:nvPr/>
        </p:nvSpPr>
        <p:spPr>
          <a:xfrm rot="18091208" flipH="1">
            <a:off x="5363955" y="4518906"/>
            <a:ext cx="677730" cy="1010315"/>
          </a:xfrm>
          <a:custGeom>
            <a:avLst/>
            <a:gdLst>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1504122 w 3333004"/>
              <a:gd name="connsiteY8" fmla="*/ 2026475 h 4968623"/>
              <a:gd name="connsiteX9" fmla="*/ 1635754 w 3333004"/>
              <a:gd name="connsiteY9" fmla="*/ 1839728 h 4968623"/>
              <a:gd name="connsiteX10" fmla="*/ 1725293 w 3333004"/>
              <a:gd name="connsiteY10" fmla="*/ 1726892 h 4968623"/>
              <a:gd name="connsiteX11" fmla="*/ 2466463 w 3333004"/>
              <a:gd name="connsiteY11" fmla="*/ 971312 h 4968623"/>
              <a:gd name="connsiteX12" fmla="*/ 2197001 w 3333004"/>
              <a:gd name="connsiteY12" fmla="*/ 1796463 h 4968623"/>
              <a:gd name="connsiteX13" fmla="*/ 2376242 w 3333004"/>
              <a:gd name="connsiteY13" fmla="*/ 1972295 h 4968623"/>
              <a:gd name="connsiteX14" fmla="*/ 2987966 w 3333004"/>
              <a:gd name="connsiteY14" fmla="*/ 906352 h 4968623"/>
              <a:gd name="connsiteX15" fmla="*/ 3272393 w 3333004"/>
              <a:gd name="connsiteY15" fmla="*/ 35196 h 4968623"/>
              <a:gd name="connsiteX16" fmla="*/ 2198258 w 3333004"/>
              <a:gd name="connsiteY16" fmla="*/ 385715 h 4968623"/>
              <a:gd name="connsiteX17" fmla="*/ 1365707 w 3333004"/>
              <a:gd name="connsiteY17" fmla="*/ 781288 h 4968623"/>
              <a:gd name="connsiteX18" fmla="*/ 1439678 w 3333004"/>
              <a:gd name="connsiteY18" fmla="*/ 939880 h 4968623"/>
              <a:gd name="connsiteX19" fmla="*/ 1465948 w 3333004"/>
              <a:gd name="connsiteY19" fmla="*/ 929783 h 4968623"/>
              <a:gd name="connsiteX20" fmla="*/ 1854253 w 3333004"/>
              <a:gd name="connsiteY20" fmla="*/ 824913 h 4968623"/>
              <a:gd name="connsiteX21" fmla="*/ 1919500 w 3333004"/>
              <a:gd name="connsiteY21" fmla="*/ 936165 h 4968623"/>
              <a:gd name="connsiteX22" fmla="*/ 517198 w 3333004"/>
              <a:gd name="connsiteY22" fmla="*/ 3012625 h 4968623"/>
              <a:gd name="connsiteX23" fmla="*/ 476130 w 3333004"/>
              <a:gd name="connsiteY23" fmla="*/ 3130066 h 4968623"/>
              <a:gd name="connsiteX24" fmla="*/ 391029 w 3333004"/>
              <a:gd name="connsiteY24" fmla="*/ 3340507 h 4968623"/>
              <a:gd name="connsiteX25" fmla="*/ 262794 w 3333004"/>
              <a:gd name="connsiteY25" fmla="*/ 3326723 h 4968623"/>
              <a:gd name="connsiteX26" fmla="*/ 198887 w 3333004"/>
              <a:gd name="connsiteY26" fmla="*/ 2929615 h 4968623"/>
              <a:gd name="connsiteX27" fmla="*/ 197301 w 3333004"/>
              <a:gd name="connsiteY27" fmla="*/ 2901517 h 4968623"/>
              <a:gd name="connsiteX28" fmla="*/ 45367 w 3333004"/>
              <a:gd name="connsiteY28"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1635754 w 3333004"/>
              <a:gd name="connsiteY8" fmla="*/ 1839728 h 4968623"/>
              <a:gd name="connsiteX9" fmla="*/ 1725293 w 3333004"/>
              <a:gd name="connsiteY9" fmla="*/ 1726892 h 4968623"/>
              <a:gd name="connsiteX10" fmla="*/ 2466463 w 3333004"/>
              <a:gd name="connsiteY10" fmla="*/ 971312 h 4968623"/>
              <a:gd name="connsiteX11" fmla="*/ 2197001 w 3333004"/>
              <a:gd name="connsiteY11" fmla="*/ 1796463 h 4968623"/>
              <a:gd name="connsiteX12" fmla="*/ 2376242 w 3333004"/>
              <a:gd name="connsiteY12" fmla="*/ 1972295 h 4968623"/>
              <a:gd name="connsiteX13" fmla="*/ 2987966 w 3333004"/>
              <a:gd name="connsiteY13" fmla="*/ 906352 h 4968623"/>
              <a:gd name="connsiteX14" fmla="*/ 3272393 w 3333004"/>
              <a:gd name="connsiteY14" fmla="*/ 35196 h 4968623"/>
              <a:gd name="connsiteX15" fmla="*/ 2198258 w 3333004"/>
              <a:gd name="connsiteY15" fmla="*/ 385715 h 4968623"/>
              <a:gd name="connsiteX16" fmla="*/ 1365707 w 3333004"/>
              <a:gd name="connsiteY16" fmla="*/ 781288 h 4968623"/>
              <a:gd name="connsiteX17" fmla="*/ 1439678 w 3333004"/>
              <a:gd name="connsiteY17" fmla="*/ 939880 h 4968623"/>
              <a:gd name="connsiteX18" fmla="*/ 1465948 w 3333004"/>
              <a:gd name="connsiteY18" fmla="*/ 929783 h 4968623"/>
              <a:gd name="connsiteX19" fmla="*/ 1854253 w 3333004"/>
              <a:gd name="connsiteY19" fmla="*/ 824913 h 4968623"/>
              <a:gd name="connsiteX20" fmla="*/ 1919500 w 3333004"/>
              <a:gd name="connsiteY20" fmla="*/ 936165 h 4968623"/>
              <a:gd name="connsiteX21" fmla="*/ 517198 w 3333004"/>
              <a:gd name="connsiteY21" fmla="*/ 3012625 h 4968623"/>
              <a:gd name="connsiteX22" fmla="*/ 476130 w 3333004"/>
              <a:gd name="connsiteY22" fmla="*/ 3130066 h 4968623"/>
              <a:gd name="connsiteX23" fmla="*/ 391029 w 3333004"/>
              <a:gd name="connsiteY23" fmla="*/ 3340507 h 4968623"/>
              <a:gd name="connsiteX24" fmla="*/ 262794 w 3333004"/>
              <a:gd name="connsiteY24" fmla="*/ 3326723 h 4968623"/>
              <a:gd name="connsiteX25" fmla="*/ 198887 w 3333004"/>
              <a:gd name="connsiteY25" fmla="*/ 2929615 h 4968623"/>
              <a:gd name="connsiteX26" fmla="*/ 197301 w 3333004"/>
              <a:gd name="connsiteY26" fmla="*/ 2901517 h 4968623"/>
              <a:gd name="connsiteX27" fmla="*/ 45367 w 3333004"/>
              <a:gd name="connsiteY27"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1725293 w 3333004"/>
              <a:gd name="connsiteY8" fmla="*/ 1726892 h 4968623"/>
              <a:gd name="connsiteX9" fmla="*/ 2466463 w 3333004"/>
              <a:gd name="connsiteY9" fmla="*/ 971312 h 4968623"/>
              <a:gd name="connsiteX10" fmla="*/ 2197001 w 3333004"/>
              <a:gd name="connsiteY10" fmla="*/ 1796463 h 4968623"/>
              <a:gd name="connsiteX11" fmla="*/ 2376242 w 3333004"/>
              <a:gd name="connsiteY11" fmla="*/ 1972295 h 4968623"/>
              <a:gd name="connsiteX12" fmla="*/ 2987966 w 3333004"/>
              <a:gd name="connsiteY12" fmla="*/ 906352 h 4968623"/>
              <a:gd name="connsiteX13" fmla="*/ 3272393 w 3333004"/>
              <a:gd name="connsiteY13" fmla="*/ 35196 h 4968623"/>
              <a:gd name="connsiteX14" fmla="*/ 2198258 w 3333004"/>
              <a:gd name="connsiteY14" fmla="*/ 385715 h 4968623"/>
              <a:gd name="connsiteX15" fmla="*/ 1365707 w 3333004"/>
              <a:gd name="connsiteY15" fmla="*/ 781288 h 4968623"/>
              <a:gd name="connsiteX16" fmla="*/ 1439678 w 3333004"/>
              <a:gd name="connsiteY16" fmla="*/ 939880 h 4968623"/>
              <a:gd name="connsiteX17" fmla="*/ 1465948 w 3333004"/>
              <a:gd name="connsiteY17" fmla="*/ 929783 h 4968623"/>
              <a:gd name="connsiteX18" fmla="*/ 1854253 w 3333004"/>
              <a:gd name="connsiteY18" fmla="*/ 824913 h 4968623"/>
              <a:gd name="connsiteX19" fmla="*/ 1919500 w 3333004"/>
              <a:gd name="connsiteY19" fmla="*/ 936165 h 4968623"/>
              <a:gd name="connsiteX20" fmla="*/ 517198 w 3333004"/>
              <a:gd name="connsiteY20" fmla="*/ 3012625 h 4968623"/>
              <a:gd name="connsiteX21" fmla="*/ 476130 w 3333004"/>
              <a:gd name="connsiteY21" fmla="*/ 3130066 h 4968623"/>
              <a:gd name="connsiteX22" fmla="*/ 391029 w 3333004"/>
              <a:gd name="connsiteY22" fmla="*/ 3340507 h 4968623"/>
              <a:gd name="connsiteX23" fmla="*/ 262794 w 3333004"/>
              <a:gd name="connsiteY23" fmla="*/ 3326723 h 4968623"/>
              <a:gd name="connsiteX24" fmla="*/ 198887 w 3333004"/>
              <a:gd name="connsiteY24" fmla="*/ 2929615 h 4968623"/>
              <a:gd name="connsiteX25" fmla="*/ 197301 w 3333004"/>
              <a:gd name="connsiteY25" fmla="*/ 2901517 h 4968623"/>
              <a:gd name="connsiteX26" fmla="*/ 45367 w 3333004"/>
              <a:gd name="connsiteY26"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517198 w 3333004"/>
              <a:gd name="connsiteY19" fmla="*/ 3012625 h 4968623"/>
              <a:gd name="connsiteX20" fmla="*/ 476130 w 3333004"/>
              <a:gd name="connsiteY20" fmla="*/ 3130066 h 4968623"/>
              <a:gd name="connsiteX21" fmla="*/ 391029 w 3333004"/>
              <a:gd name="connsiteY21" fmla="*/ 3340507 h 4968623"/>
              <a:gd name="connsiteX22" fmla="*/ 262794 w 3333004"/>
              <a:gd name="connsiteY22" fmla="*/ 3326723 h 4968623"/>
              <a:gd name="connsiteX23" fmla="*/ 198887 w 3333004"/>
              <a:gd name="connsiteY23" fmla="*/ 2929615 h 4968623"/>
              <a:gd name="connsiteX24" fmla="*/ 197301 w 3333004"/>
              <a:gd name="connsiteY24" fmla="*/ 2901517 h 4968623"/>
              <a:gd name="connsiteX25" fmla="*/ 45367 w 3333004"/>
              <a:gd name="connsiteY25"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517198 w 3333004"/>
              <a:gd name="connsiteY19" fmla="*/ 3012625 h 4968623"/>
              <a:gd name="connsiteX20" fmla="*/ 476130 w 3333004"/>
              <a:gd name="connsiteY20" fmla="*/ 3130066 h 4968623"/>
              <a:gd name="connsiteX21" fmla="*/ 391029 w 3333004"/>
              <a:gd name="connsiteY21" fmla="*/ 3340507 h 4968623"/>
              <a:gd name="connsiteX22" fmla="*/ 262794 w 3333004"/>
              <a:gd name="connsiteY22" fmla="*/ 3326723 h 4968623"/>
              <a:gd name="connsiteX23" fmla="*/ 198887 w 3333004"/>
              <a:gd name="connsiteY23" fmla="*/ 2929615 h 4968623"/>
              <a:gd name="connsiteX24" fmla="*/ 197301 w 3333004"/>
              <a:gd name="connsiteY24" fmla="*/ 2901517 h 4968623"/>
              <a:gd name="connsiteX25" fmla="*/ 45367 w 3333004"/>
              <a:gd name="connsiteY25"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517198 w 3333004"/>
              <a:gd name="connsiteY19" fmla="*/ 3012625 h 4968623"/>
              <a:gd name="connsiteX20" fmla="*/ 476130 w 3333004"/>
              <a:gd name="connsiteY20" fmla="*/ 3130066 h 4968623"/>
              <a:gd name="connsiteX21" fmla="*/ 391029 w 3333004"/>
              <a:gd name="connsiteY21" fmla="*/ 3340507 h 4968623"/>
              <a:gd name="connsiteX22" fmla="*/ 262794 w 3333004"/>
              <a:gd name="connsiteY22" fmla="*/ 3326723 h 4968623"/>
              <a:gd name="connsiteX23" fmla="*/ 198887 w 3333004"/>
              <a:gd name="connsiteY23" fmla="*/ 2929615 h 4968623"/>
              <a:gd name="connsiteX24" fmla="*/ 197301 w 3333004"/>
              <a:gd name="connsiteY24" fmla="*/ 2901517 h 4968623"/>
              <a:gd name="connsiteX25" fmla="*/ 45367 w 3333004"/>
              <a:gd name="connsiteY25"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476130 w 3333004"/>
              <a:gd name="connsiteY19" fmla="*/ 3130066 h 4968623"/>
              <a:gd name="connsiteX20" fmla="*/ 391029 w 3333004"/>
              <a:gd name="connsiteY20" fmla="*/ 3340507 h 4968623"/>
              <a:gd name="connsiteX21" fmla="*/ 262794 w 3333004"/>
              <a:gd name="connsiteY21" fmla="*/ 3326723 h 4968623"/>
              <a:gd name="connsiteX22" fmla="*/ 198887 w 3333004"/>
              <a:gd name="connsiteY22" fmla="*/ 2929615 h 4968623"/>
              <a:gd name="connsiteX23" fmla="*/ 197301 w 3333004"/>
              <a:gd name="connsiteY23" fmla="*/ 2901517 h 4968623"/>
              <a:gd name="connsiteX24" fmla="*/ 45367 w 3333004"/>
              <a:gd name="connsiteY24"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391029 w 3333004"/>
              <a:gd name="connsiteY19" fmla="*/ 3340507 h 4968623"/>
              <a:gd name="connsiteX20" fmla="*/ 262794 w 3333004"/>
              <a:gd name="connsiteY20" fmla="*/ 3326723 h 4968623"/>
              <a:gd name="connsiteX21" fmla="*/ 198887 w 3333004"/>
              <a:gd name="connsiteY21" fmla="*/ 2929615 h 4968623"/>
              <a:gd name="connsiteX22" fmla="*/ 197301 w 3333004"/>
              <a:gd name="connsiteY22" fmla="*/ 2901517 h 4968623"/>
              <a:gd name="connsiteX23" fmla="*/ 45367 w 3333004"/>
              <a:gd name="connsiteY23"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391029 w 3333004"/>
              <a:gd name="connsiteY19" fmla="*/ 3340507 h 4968623"/>
              <a:gd name="connsiteX20" fmla="*/ 262794 w 3333004"/>
              <a:gd name="connsiteY20" fmla="*/ 3326723 h 4968623"/>
              <a:gd name="connsiteX21" fmla="*/ 198887 w 3333004"/>
              <a:gd name="connsiteY21" fmla="*/ 2929615 h 4968623"/>
              <a:gd name="connsiteX22" fmla="*/ 197301 w 3333004"/>
              <a:gd name="connsiteY22" fmla="*/ 2901517 h 4968623"/>
              <a:gd name="connsiteX23" fmla="*/ 45367 w 3333004"/>
              <a:gd name="connsiteY23"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391029 w 3333004"/>
              <a:gd name="connsiteY19" fmla="*/ 3340507 h 4968623"/>
              <a:gd name="connsiteX20" fmla="*/ 262794 w 3333004"/>
              <a:gd name="connsiteY20" fmla="*/ 3326723 h 4968623"/>
              <a:gd name="connsiteX21" fmla="*/ 198887 w 3333004"/>
              <a:gd name="connsiteY21" fmla="*/ 2929615 h 4968623"/>
              <a:gd name="connsiteX22" fmla="*/ 197301 w 3333004"/>
              <a:gd name="connsiteY22" fmla="*/ 2901517 h 4968623"/>
              <a:gd name="connsiteX23" fmla="*/ 45367 w 3333004"/>
              <a:gd name="connsiteY23" fmla="*/ 2812095 h 4968623"/>
              <a:gd name="connsiteX0" fmla="*/ 45367 w 3333004"/>
              <a:gd name="connsiteY0" fmla="*/ 2812095 h 4968623"/>
              <a:gd name="connsiteX1" fmla="*/ 22322 w 3333004"/>
              <a:gd name="connsiteY1" fmla="*/ 2899226 h 4968623"/>
              <a:gd name="connsiteX2" fmla="*/ 3688 w 3333004"/>
              <a:gd name="connsiteY2" fmla="*/ 3820786 h 4968623"/>
              <a:gd name="connsiteX3" fmla="*/ 125376 w 3333004"/>
              <a:gd name="connsiteY3" fmla="*/ 4944095 h 4968623"/>
              <a:gd name="connsiteX4" fmla="*/ 802783 w 3333004"/>
              <a:gd name="connsiteY4" fmla="*/ 4326897 h 4968623"/>
              <a:gd name="connsiteX5" fmla="*/ 1523325 w 3333004"/>
              <a:gd name="connsiteY5" fmla="*/ 3331277 h 4968623"/>
              <a:gd name="connsiteX6" fmla="*/ 1289381 w 3333004"/>
              <a:gd name="connsiteY6" fmla="*/ 3240093 h 4968623"/>
              <a:gd name="connsiteX7" fmla="*/ 647770 w 3333004"/>
              <a:gd name="connsiteY7" fmla="*/ 3824746 h 4968623"/>
              <a:gd name="connsiteX8" fmla="*/ 2466463 w 3333004"/>
              <a:gd name="connsiteY8" fmla="*/ 971312 h 4968623"/>
              <a:gd name="connsiteX9" fmla="*/ 2197001 w 3333004"/>
              <a:gd name="connsiteY9" fmla="*/ 1796463 h 4968623"/>
              <a:gd name="connsiteX10" fmla="*/ 2376242 w 3333004"/>
              <a:gd name="connsiteY10" fmla="*/ 1972295 h 4968623"/>
              <a:gd name="connsiteX11" fmla="*/ 2987966 w 3333004"/>
              <a:gd name="connsiteY11" fmla="*/ 906352 h 4968623"/>
              <a:gd name="connsiteX12" fmla="*/ 3272393 w 3333004"/>
              <a:gd name="connsiteY12" fmla="*/ 35196 h 4968623"/>
              <a:gd name="connsiteX13" fmla="*/ 2198258 w 3333004"/>
              <a:gd name="connsiteY13" fmla="*/ 385715 h 4968623"/>
              <a:gd name="connsiteX14" fmla="*/ 1365707 w 3333004"/>
              <a:gd name="connsiteY14" fmla="*/ 781288 h 4968623"/>
              <a:gd name="connsiteX15" fmla="*/ 1439678 w 3333004"/>
              <a:gd name="connsiteY15" fmla="*/ 939880 h 4968623"/>
              <a:gd name="connsiteX16" fmla="*/ 1465948 w 3333004"/>
              <a:gd name="connsiteY16" fmla="*/ 929783 h 4968623"/>
              <a:gd name="connsiteX17" fmla="*/ 1854253 w 3333004"/>
              <a:gd name="connsiteY17" fmla="*/ 824913 h 4968623"/>
              <a:gd name="connsiteX18" fmla="*/ 1919500 w 3333004"/>
              <a:gd name="connsiteY18" fmla="*/ 936165 h 4968623"/>
              <a:gd name="connsiteX19" fmla="*/ 391029 w 3333004"/>
              <a:gd name="connsiteY19" fmla="*/ 3340507 h 4968623"/>
              <a:gd name="connsiteX20" fmla="*/ 262794 w 3333004"/>
              <a:gd name="connsiteY20" fmla="*/ 3326723 h 4968623"/>
              <a:gd name="connsiteX21" fmla="*/ 198887 w 3333004"/>
              <a:gd name="connsiteY21" fmla="*/ 2929615 h 4968623"/>
              <a:gd name="connsiteX22" fmla="*/ 197301 w 3333004"/>
              <a:gd name="connsiteY22" fmla="*/ 2901517 h 4968623"/>
              <a:gd name="connsiteX23" fmla="*/ 45367 w 3333004"/>
              <a:gd name="connsiteY23" fmla="*/ 2812095 h 496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004" h="4968623">
                <a:moveTo>
                  <a:pt x="45367" y="2812095"/>
                </a:moveTo>
                <a:cubicBezTo>
                  <a:pt x="30016" y="2833312"/>
                  <a:pt x="20544" y="2862994"/>
                  <a:pt x="22322" y="2899226"/>
                </a:cubicBezTo>
                <a:cubicBezTo>
                  <a:pt x="31495" y="3085828"/>
                  <a:pt x="-12725" y="2690213"/>
                  <a:pt x="3688" y="3820786"/>
                </a:cubicBezTo>
                <a:cubicBezTo>
                  <a:pt x="16769" y="4726708"/>
                  <a:pt x="-16481" y="4856026"/>
                  <a:pt x="125376" y="4944095"/>
                </a:cubicBezTo>
                <a:cubicBezTo>
                  <a:pt x="286207" y="5043901"/>
                  <a:pt x="333495" y="4839318"/>
                  <a:pt x="802783" y="4326897"/>
                </a:cubicBezTo>
                <a:cubicBezTo>
                  <a:pt x="1387865" y="3702577"/>
                  <a:pt x="1628878" y="3622574"/>
                  <a:pt x="1523325" y="3331277"/>
                </a:cubicBezTo>
                <a:cubicBezTo>
                  <a:pt x="1486198" y="3228709"/>
                  <a:pt x="1393274" y="3169941"/>
                  <a:pt x="1289381" y="3240093"/>
                </a:cubicBezTo>
                <a:cubicBezTo>
                  <a:pt x="1048582" y="3402647"/>
                  <a:pt x="844471" y="3612546"/>
                  <a:pt x="647770" y="3824746"/>
                </a:cubicBezTo>
                <a:cubicBezTo>
                  <a:pt x="889062" y="2774588"/>
                  <a:pt x="2056325" y="1168348"/>
                  <a:pt x="2466463" y="971312"/>
                </a:cubicBezTo>
                <a:cubicBezTo>
                  <a:pt x="2353802" y="1237822"/>
                  <a:pt x="2246283" y="1510142"/>
                  <a:pt x="2197001" y="1796463"/>
                </a:cubicBezTo>
                <a:cubicBezTo>
                  <a:pt x="2175722" y="1920003"/>
                  <a:pt x="2267476" y="1980582"/>
                  <a:pt x="2376242" y="1972295"/>
                </a:cubicBezTo>
                <a:cubicBezTo>
                  <a:pt x="2685186" y="1948863"/>
                  <a:pt x="2659116" y="1696261"/>
                  <a:pt x="2987966" y="906352"/>
                </a:cubicBezTo>
                <a:cubicBezTo>
                  <a:pt x="3262363" y="267986"/>
                  <a:pt x="3429460" y="140828"/>
                  <a:pt x="3272393" y="35196"/>
                </a:cubicBezTo>
                <a:cubicBezTo>
                  <a:pt x="3133823" y="-57959"/>
                  <a:pt x="3029581" y="25480"/>
                  <a:pt x="2198258" y="385715"/>
                </a:cubicBezTo>
                <a:cubicBezTo>
                  <a:pt x="1160748" y="835200"/>
                  <a:pt x="1539604" y="712994"/>
                  <a:pt x="1365707" y="781288"/>
                </a:cubicBezTo>
                <a:cubicBezTo>
                  <a:pt x="1230652" y="834342"/>
                  <a:pt x="1265075" y="1008459"/>
                  <a:pt x="1439678" y="939880"/>
                </a:cubicBezTo>
                <a:cubicBezTo>
                  <a:pt x="1448412" y="936451"/>
                  <a:pt x="1457118" y="932832"/>
                  <a:pt x="1465948" y="929783"/>
                </a:cubicBezTo>
                <a:cubicBezTo>
                  <a:pt x="1598107" y="926163"/>
                  <a:pt x="1730914" y="864918"/>
                  <a:pt x="1854253" y="824913"/>
                </a:cubicBezTo>
                <a:cubicBezTo>
                  <a:pt x="2252941" y="695659"/>
                  <a:pt x="2284072" y="616251"/>
                  <a:pt x="1919500" y="936165"/>
                </a:cubicBezTo>
                <a:cubicBezTo>
                  <a:pt x="1157682" y="1604666"/>
                  <a:pt x="612693" y="2704277"/>
                  <a:pt x="391029" y="3340507"/>
                </a:cubicBezTo>
                <a:cubicBezTo>
                  <a:pt x="249763" y="3727669"/>
                  <a:pt x="308735" y="3743314"/>
                  <a:pt x="262794" y="3326723"/>
                </a:cubicBezTo>
                <a:cubicBezTo>
                  <a:pt x="248599" y="3197837"/>
                  <a:pt x="249879" y="3051595"/>
                  <a:pt x="198887" y="2929615"/>
                </a:cubicBezTo>
                <a:cubicBezTo>
                  <a:pt x="198040" y="2920312"/>
                  <a:pt x="197763" y="2910888"/>
                  <a:pt x="197301" y="2901517"/>
                </a:cubicBezTo>
                <a:cubicBezTo>
                  <a:pt x="190398" y="2760995"/>
                  <a:pt x="91424" y="2748446"/>
                  <a:pt x="45367" y="2812095"/>
                </a:cubicBezTo>
                <a:close/>
              </a:path>
            </a:pathLst>
          </a:custGeom>
          <a:solidFill>
            <a:schemeClr val="accent4"/>
          </a:solidFill>
          <a:ln w="9525" cap="flat">
            <a:noFill/>
            <a:prstDash val="solid"/>
            <a:round/>
          </a:ln>
        </p:spPr>
        <p:txBody>
          <a:bodyPr rtlCol="0" anchor="ctr"/>
          <a:lstStyle/>
          <a:p>
            <a:endParaRPr lang="fr-FR"/>
          </a:p>
        </p:txBody>
      </p:sp>
      <p:pic>
        <p:nvPicPr>
          <p:cNvPr id="11" name="Image 10" descr="Une image contenant personne, femme, intérieur&#10;&#10;Description générée automatiquement">
            <a:extLst>
              <a:ext uri="{FF2B5EF4-FFF2-40B4-BE49-F238E27FC236}">
                <a16:creationId xmlns:a16="http://schemas.microsoft.com/office/drawing/2014/main" id="{294E81FE-A8AB-4007-9A96-2110C88E88E3}"/>
              </a:ext>
            </a:extLst>
          </p:cNvPr>
          <p:cNvPicPr>
            <a:picLocks noChangeAspect="1"/>
          </p:cNvPicPr>
          <p:nvPr/>
        </p:nvPicPr>
        <p:blipFill rotWithShape="1">
          <a:blip r:embed="rId3"/>
          <a:srcRect r="6910"/>
          <a:stretch/>
        </p:blipFill>
        <p:spPr>
          <a:xfrm>
            <a:off x="7351501" y="387244"/>
            <a:ext cx="3531300" cy="2528311"/>
          </a:xfrm>
          <a:prstGeom prst="rect">
            <a:avLst/>
          </a:prstGeom>
        </p:spPr>
      </p:pic>
      <p:grpSp>
        <p:nvGrpSpPr>
          <p:cNvPr id="25" name="Groupe 24">
            <a:extLst>
              <a:ext uri="{FF2B5EF4-FFF2-40B4-BE49-F238E27FC236}">
                <a16:creationId xmlns:a16="http://schemas.microsoft.com/office/drawing/2014/main" id="{83FB2171-9783-4A2F-9085-155455B735F1}"/>
              </a:ext>
            </a:extLst>
          </p:cNvPr>
          <p:cNvGrpSpPr/>
          <p:nvPr/>
        </p:nvGrpSpPr>
        <p:grpSpPr>
          <a:xfrm rot="21126735">
            <a:off x="1819329" y="3918137"/>
            <a:ext cx="767976" cy="1105927"/>
            <a:chOff x="5481628" y="2547894"/>
            <a:chExt cx="1222494" cy="1760442"/>
          </a:xfrm>
        </p:grpSpPr>
        <p:sp>
          <p:nvSpPr>
            <p:cNvPr id="28" name="Forme libre : forme 27">
              <a:extLst>
                <a:ext uri="{FF2B5EF4-FFF2-40B4-BE49-F238E27FC236}">
                  <a16:creationId xmlns:a16="http://schemas.microsoft.com/office/drawing/2014/main" id="{185EC49D-C76D-453A-AAD7-E8D8E0D00129}"/>
                </a:ext>
              </a:extLst>
            </p:cNvPr>
            <p:cNvSpPr/>
            <p:nvPr/>
          </p:nvSpPr>
          <p:spPr>
            <a:xfrm>
              <a:off x="5814978" y="2568183"/>
              <a:ext cx="555784" cy="274754"/>
            </a:xfrm>
            <a:custGeom>
              <a:avLst/>
              <a:gdLst>
                <a:gd name="connsiteX0" fmla="*/ 555855 w 555784"/>
                <a:gd name="connsiteY0" fmla="*/ 170553 h 274756"/>
                <a:gd name="connsiteX1" fmla="*/ 493784 w 555784"/>
                <a:gd name="connsiteY1" fmla="*/ 108482 h 274756"/>
                <a:gd name="connsiteX2" fmla="*/ 395518 w 555784"/>
                <a:gd name="connsiteY2" fmla="*/ 108482 h 274756"/>
                <a:gd name="connsiteX3" fmla="*/ 385199 w 555784"/>
                <a:gd name="connsiteY3" fmla="*/ 99115 h 274756"/>
                <a:gd name="connsiteX4" fmla="*/ 277924 w 555784"/>
                <a:gd name="connsiteY4" fmla="*/ 16 h 274756"/>
                <a:gd name="connsiteX5" fmla="*/ 170648 w 555784"/>
                <a:gd name="connsiteY5" fmla="*/ 99115 h 274756"/>
                <a:gd name="connsiteX6" fmla="*/ 160488 w 555784"/>
                <a:gd name="connsiteY6" fmla="*/ 108482 h 274756"/>
                <a:gd name="connsiteX7" fmla="*/ 62182 w 555784"/>
                <a:gd name="connsiteY7" fmla="*/ 108482 h 274756"/>
                <a:gd name="connsiteX8" fmla="*/ 71 w 555784"/>
                <a:gd name="connsiteY8" fmla="*/ 170553 h 274756"/>
                <a:gd name="connsiteX9" fmla="*/ 71 w 555784"/>
                <a:gd name="connsiteY9" fmla="*/ 274773 h 274756"/>
                <a:gd name="connsiteX10" fmla="*/ 555855 w 555784"/>
                <a:gd name="connsiteY10" fmla="*/ 274773 h 274756"/>
                <a:gd name="connsiteX11" fmla="*/ 555855 w 555784"/>
                <a:gd name="connsiteY11" fmla="*/ 170553 h 2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784" h="274756">
                  <a:moveTo>
                    <a:pt x="555855" y="170553"/>
                  </a:moveTo>
                  <a:cubicBezTo>
                    <a:pt x="555855" y="136303"/>
                    <a:pt x="527995" y="108482"/>
                    <a:pt x="493784" y="108482"/>
                  </a:cubicBezTo>
                  <a:lnTo>
                    <a:pt x="395518" y="108482"/>
                  </a:lnTo>
                  <a:cubicBezTo>
                    <a:pt x="390200" y="108482"/>
                    <a:pt x="385636" y="104394"/>
                    <a:pt x="385199" y="99115"/>
                  </a:cubicBezTo>
                  <a:cubicBezTo>
                    <a:pt x="380754" y="43553"/>
                    <a:pt x="333645" y="16"/>
                    <a:pt x="277924" y="16"/>
                  </a:cubicBezTo>
                  <a:cubicBezTo>
                    <a:pt x="222202" y="16"/>
                    <a:pt x="175093" y="43553"/>
                    <a:pt x="170648" y="99115"/>
                  </a:cubicBezTo>
                  <a:cubicBezTo>
                    <a:pt x="170251" y="104394"/>
                    <a:pt x="165846" y="108482"/>
                    <a:pt x="160488" y="108482"/>
                  </a:cubicBezTo>
                  <a:lnTo>
                    <a:pt x="62182" y="108482"/>
                  </a:lnTo>
                  <a:cubicBezTo>
                    <a:pt x="27932" y="108482"/>
                    <a:pt x="71" y="136303"/>
                    <a:pt x="71" y="170553"/>
                  </a:cubicBezTo>
                  <a:lnTo>
                    <a:pt x="71" y="274773"/>
                  </a:lnTo>
                  <a:lnTo>
                    <a:pt x="555855" y="274773"/>
                  </a:lnTo>
                  <a:lnTo>
                    <a:pt x="555855" y="170553"/>
                  </a:lnTo>
                  <a:close/>
                </a:path>
              </a:pathLst>
            </a:custGeom>
            <a:solidFill>
              <a:srgbClr val="562583"/>
            </a:solidFill>
            <a:ln w="39688" cap="flat">
              <a:noFill/>
              <a:prstDash val="solid"/>
              <a:round/>
            </a:ln>
          </p:spPr>
          <p:txBody>
            <a:bodyPr rtlCol="0" anchor="ctr"/>
            <a:lstStyle/>
            <a:p>
              <a:endParaRPr lang="fr-FR"/>
            </a:p>
          </p:txBody>
        </p:sp>
        <p:sp>
          <p:nvSpPr>
            <p:cNvPr id="29" name="Forme libre : forme 28">
              <a:extLst>
                <a:ext uri="{FF2B5EF4-FFF2-40B4-BE49-F238E27FC236}">
                  <a16:creationId xmlns:a16="http://schemas.microsoft.com/office/drawing/2014/main" id="{0AE2E467-E950-42F7-9838-A1193A826408}"/>
                </a:ext>
              </a:extLst>
            </p:cNvPr>
            <p:cNvSpPr/>
            <p:nvPr/>
          </p:nvSpPr>
          <p:spPr>
            <a:xfrm>
              <a:off x="5481628" y="2547894"/>
              <a:ext cx="1222494" cy="1760442"/>
            </a:xfrm>
            <a:custGeom>
              <a:avLst/>
              <a:gdLst>
                <a:gd name="connsiteX0" fmla="*/ 20369 w 1222495"/>
                <a:gd name="connsiteY0" fmla="*/ 168068 h 1760459"/>
                <a:gd name="connsiteX1" fmla="*/ 316716 w 1222495"/>
                <a:gd name="connsiteY1" fmla="*/ 168068 h 1760459"/>
                <a:gd name="connsiteX2" fmla="*/ 313105 w 1222495"/>
                <a:gd name="connsiteY2" fmla="*/ 190968 h 1760459"/>
                <a:gd name="connsiteX3" fmla="*/ 313105 w 1222495"/>
                <a:gd name="connsiteY3" fmla="*/ 305387 h 1760459"/>
                <a:gd name="connsiteX4" fmla="*/ 323265 w 1222495"/>
                <a:gd name="connsiteY4" fmla="*/ 315547 h 1760459"/>
                <a:gd name="connsiteX5" fmla="*/ 899329 w 1222495"/>
                <a:gd name="connsiteY5" fmla="*/ 315547 h 1760459"/>
                <a:gd name="connsiteX6" fmla="*/ 909489 w 1222495"/>
                <a:gd name="connsiteY6" fmla="*/ 305387 h 1760459"/>
                <a:gd name="connsiteX7" fmla="*/ 909489 w 1222495"/>
                <a:gd name="connsiteY7" fmla="*/ 190968 h 1760459"/>
                <a:gd name="connsiteX8" fmla="*/ 905878 w 1222495"/>
                <a:gd name="connsiteY8" fmla="*/ 168068 h 1760459"/>
                <a:gd name="connsiteX9" fmla="*/ 1202224 w 1222495"/>
                <a:gd name="connsiteY9" fmla="*/ 168068 h 1760459"/>
                <a:gd name="connsiteX10" fmla="*/ 1202224 w 1222495"/>
                <a:gd name="connsiteY10" fmla="*/ 1740250 h 1760459"/>
                <a:gd name="connsiteX11" fmla="*/ 20369 w 1222495"/>
                <a:gd name="connsiteY11" fmla="*/ 1740250 h 1760459"/>
                <a:gd name="connsiteX12" fmla="*/ 20369 w 1222495"/>
                <a:gd name="connsiteY12" fmla="*/ 168068 h 1760459"/>
                <a:gd name="connsiteX13" fmla="*/ 333425 w 1222495"/>
                <a:gd name="connsiteY13" fmla="*/ 190968 h 1760459"/>
                <a:gd name="connsiteX14" fmla="*/ 395496 w 1222495"/>
                <a:gd name="connsiteY14" fmla="*/ 128857 h 1760459"/>
                <a:gd name="connsiteX15" fmla="*/ 493842 w 1222495"/>
                <a:gd name="connsiteY15" fmla="*/ 128857 h 1760459"/>
                <a:gd name="connsiteX16" fmla="*/ 503962 w 1222495"/>
                <a:gd name="connsiteY16" fmla="*/ 119530 h 1760459"/>
                <a:gd name="connsiteX17" fmla="*/ 611237 w 1222495"/>
                <a:gd name="connsiteY17" fmla="*/ 20430 h 1760459"/>
                <a:gd name="connsiteX18" fmla="*/ 718513 w 1222495"/>
                <a:gd name="connsiteY18" fmla="*/ 119530 h 1760459"/>
                <a:gd name="connsiteX19" fmla="*/ 728831 w 1222495"/>
                <a:gd name="connsiteY19" fmla="*/ 128857 h 1760459"/>
                <a:gd name="connsiteX20" fmla="*/ 827098 w 1222495"/>
                <a:gd name="connsiteY20" fmla="*/ 128857 h 1760459"/>
                <a:gd name="connsiteX21" fmla="*/ 889169 w 1222495"/>
                <a:gd name="connsiteY21" fmla="*/ 190968 h 1760459"/>
                <a:gd name="connsiteX22" fmla="*/ 889169 w 1222495"/>
                <a:gd name="connsiteY22" fmla="*/ 295187 h 1760459"/>
                <a:gd name="connsiteX23" fmla="*/ 333425 w 1222495"/>
                <a:gd name="connsiteY23" fmla="*/ 295187 h 1760459"/>
                <a:gd name="connsiteX24" fmla="*/ 333425 w 1222495"/>
                <a:gd name="connsiteY24" fmla="*/ 190968 h 1760459"/>
                <a:gd name="connsiteX25" fmla="*/ 10209 w 1222495"/>
                <a:gd name="connsiteY25" fmla="*/ 1760570 h 1760459"/>
                <a:gd name="connsiteX26" fmla="*/ 1212384 w 1222495"/>
                <a:gd name="connsiteY26" fmla="*/ 1760570 h 1760459"/>
                <a:gd name="connsiteX27" fmla="*/ 1222544 w 1222495"/>
                <a:gd name="connsiteY27" fmla="*/ 1750370 h 1760459"/>
                <a:gd name="connsiteX28" fmla="*/ 1222544 w 1222495"/>
                <a:gd name="connsiteY28" fmla="*/ 157908 h 1760459"/>
                <a:gd name="connsiteX29" fmla="*/ 1212384 w 1222495"/>
                <a:gd name="connsiteY29" fmla="*/ 147748 h 1760459"/>
                <a:gd name="connsiteX30" fmla="*/ 896948 w 1222495"/>
                <a:gd name="connsiteY30" fmla="*/ 147748 h 1760459"/>
                <a:gd name="connsiteX31" fmla="*/ 827098 w 1222495"/>
                <a:gd name="connsiteY31" fmla="*/ 108576 h 1760459"/>
                <a:gd name="connsiteX32" fmla="*/ 737721 w 1222495"/>
                <a:gd name="connsiteY32" fmla="*/ 108576 h 1760459"/>
                <a:gd name="connsiteX33" fmla="*/ 611237 w 1222495"/>
                <a:gd name="connsiteY33" fmla="*/ 110 h 1760459"/>
                <a:gd name="connsiteX34" fmla="*/ 484833 w 1222495"/>
                <a:gd name="connsiteY34" fmla="*/ 108576 h 1760459"/>
                <a:gd name="connsiteX35" fmla="*/ 395496 w 1222495"/>
                <a:gd name="connsiteY35" fmla="*/ 108576 h 1760459"/>
                <a:gd name="connsiteX36" fmla="*/ 325646 w 1222495"/>
                <a:gd name="connsiteY36" fmla="*/ 147748 h 1760459"/>
                <a:gd name="connsiteX37" fmla="*/ 10209 w 1222495"/>
                <a:gd name="connsiteY37" fmla="*/ 147748 h 1760459"/>
                <a:gd name="connsiteX38" fmla="*/ 49 w 1222495"/>
                <a:gd name="connsiteY38" fmla="*/ 157908 h 1760459"/>
                <a:gd name="connsiteX39" fmla="*/ 49 w 1222495"/>
                <a:gd name="connsiteY39" fmla="*/ 1750370 h 1760459"/>
                <a:gd name="connsiteX40" fmla="*/ 10209 w 1222495"/>
                <a:gd name="connsiteY40" fmla="*/ 1760570 h 176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2495" h="1760459">
                  <a:moveTo>
                    <a:pt x="20369" y="168068"/>
                  </a:moveTo>
                  <a:lnTo>
                    <a:pt x="316716" y="168068"/>
                  </a:lnTo>
                  <a:cubicBezTo>
                    <a:pt x="314613" y="175410"/>
                    <a:pt x="313105" y="182951"/>
                    <a:pt x="313105" y="190968"/>
                  </a:cubicBezTo>
                  <a:lnTo>
                    <a:pt x="313105" y="305387"/>
                  </a:lnTo>
                  <a:cubicBezTo>
                    <a:pt x="313105" y="310983"/>
                    <a:pt x="317629" y="315547"/>
                    <a:pt x="323265" y="315547"/>
                  </a:cubicBezTo>
                  <a:lnTo>
                    <a:pt x="899329" y="315547"/>
                  </a:lnTo>
                  <a:cubicBezTo>
                    <a:pt x="904925" y="315547"/>
                    <a:pt x="909489" y="310983"/>
                    <a:pt x="909489" y="305387"/>
                  </a:cubicBezTo>
                  <a:lnTo>
                    <a:pt x="909489" y="190968"/>
                  </a:lnTo>
                  <a:cubicBezTo>
                    <a:pt x="909489" y="182951"/>
                    <a:pt x="907981" y="175410"/>
                    <a:pt x="905878" y="168068"/>
                  </a:cubicBezTo>
                  <a:lnTo>
                    <a:pt x="1202224" y="168068"/>
                  </a:lnTo>
                  <a:lnTo>
                    <a:pt x="1202224" y="1740250"/>
                  </a:lnTo>
                  <a:lnTo>
                    <a:pt x="20369" y="1740250"/>
                  </a:lnTo>
                  <a:lnTo>
                    <a:pt x="20369" y="168068"/>
                  </a:lnTo>
                  <a:close/>
                  <a:moveTo>
                    <a:pt x="333425" y="190968"/>
                  </a:moveTo>
                  <a:cubicBezTo>
                    <a:pt x="333425" y="156717"/>
                    <a:pt x="361246" y="128857"/>
                    <a:pt x="395496" y="128857"/>
                  </a:cubicBezTo>
                  <a:lnTo>
                    <a:pt x="493842" y="128857"/>
                  </a:lnTo>
                  <a:cubicBezTo>
                    <a:pt x="499160" y="128857"/>
                    <a:pt x="503565" y="124809"/>
                    <a:pt x="503962" y="119530"/>
                  </a:cubicBezTo>
                  <a:cubicBezTo>
                    <a:pt x="508407" y="63968"/>
                    <a:pt x="555516" y="20430"/>
                    <a:pt x="611237" y="20430"/>
                  </a:cubicBezTo>
                  <a:cubicBezTo>
                    <a:pt x="666998" y="20430"/>
                    <a:pt x="714107" y="63968"/>
                    <a:pt x="718513" y="119530"/>
                  </a:cubicBezTo>
                  <a:cubicBezTo>
                    <a:pt x="718989" y="124809"/>
                    <a:pt x="723513" y="128857"/>
                    <a:pt x="728831" y="128857"/>
                  </a:cubicBezTo>
                  <a:lnTo>
                    <a:pt x="827098" y="128857"/>
                  </a:lnTo>
                  <a:cubicBezTo>
                    <a:pt x="861308" y="128857"/>
                    <a:pt x="889169" y="156717"/>
                    <a:pt x="889169" y="190968"/>
                  </a:cubicBezTo>
                  <a:lnTo>
                    <a:pt x="889169" y="295187"/>
                  </a:lnTo>
                  <a:lnTo>
                    <a:pt x="333425" y="295187"/>
                  </a:lnTo>
                  <a:lnTo>
                    <a:pt x="333425" y="190968"/>
                  </a:lnTo>
                  <a:close/>
                  <a:moveTo>
                    <a:pt x="10209" y="1760570"/>
                  </a:moveTo>
                  <a:lnTo>
                    <a:pt x="1212384" y="1760570"/>
                  </a:lnTo>
                  <a:cubicBezTo>
                    <a:pt x="1218020" y="1760570"/>
                    <a:pt x="1222544" y="1756046"/>
                    <a:pt x="1222544" y="1750370"/>
                  </a:cubicBezTo>
                  <a:lnTo>
                    <a:pt x="1222544" y="157908"/>
                  </a:lnTo>
                  <a:cubicBezTo>
                    <a:pt x="1222544" y="152312"/>
                    <a:pt x="1218020" y="147748"/>
                    <a:pt x="1212384" y="147748"/>
                  </a:cubicBezTo>
                  <a:lnTo>
                    <a:pt x="896948" y="147748"/>
                  </a:lnTo>
                  <a:cubicBezTo>
                    <a:pt x="882422" y="124293"/>
                    <a:pt x="856625" y="108576"/>
                    <a:pt x="827098" y="108576"/>
                  </a:cubicBezTo>
                  <a:lnTo>
                    <a:pt x="737721" y="108576"/>
                  </a:lnTo>
                  <a:cubicBezTo>
                    <a:pt x="728157" y="47061"/>
                    <a:pt x="674341" y="110"/>
                    <a:pt x="611237" y="110"/>
                  </a:cubicBezTo>
                  <a:cubicBezTo>
                    <a:pt x="548174" y="110"/>
                    <a:pt x="494358" y="47061"/>
                    <a:pt x="484833" y="108576"/>
                  </a:cubicBezTo>
                  <a:lnTo>
                    <a:pt x="395496" y="108576"/>
                  </a:lnTo>
                  <a:cubicBezTo>
                    <a:pt x="365968" y="108576"/>
                    <a:pt x="340171" y="124293"/>
                    <a:pt x="325646" y="147748"/>
                  </a:cubicBezTo>
                  <a:lnTo>
                    <a:pt x="10209" y="147748"/>
                  </a:lnTo>
                  <a:cubicBezTo>
                    <a:pt x="4613" y="147748"/>
                    <a:pt x="49" y="152312"/>
                    <a:pt x="49" y="157908"/>
                  </a:cubicBezTo>
                  <a:lnTo>
                    <a:pt x="49" y="1750370"/>
                  </a:lnTo>
                  <a:cubicBezTo>
                    <a:pt x="49" y="1756046"/>
                    <a:pt x="4613" y="1760570"/>
                    <a:pt x="10209" y="1760570"/>
                  </a:cubicBezTo>
                </a:path>
              </a:pathLst>
            </a:custGeom>
            <a:solidFill>
              <a:srgbClr val="FFFFFF"/>
            </a:solidFill>
            <a:ln w="19050" cap="flat">
              <a:solidFill>
                <a:schemeClr val="accent2"/>
              </a:solidFill>
              <a:prstDash val="solid"/>
              <a:round/>
            </a:ln>
          </p:spPr>
          <p:txBody>
            <a:bodyPr rtlCol="0" anchor="ctr"/>
            <a:lstStyle/>
            <a:p>
              <a:endParaRPr lang="fr-FR"/>
            </a:p>
          </p:txBody>
        </p:sp>
        <p:sp>
          <p:nvSpPr>
            <p:cNvPr id="30" name="Forme libre : forme 29">
              <a:extLst>
                <a:ext uri="{FF2B5EF4-FFF2-40B4-BE49-F238E27FC236}">
                  <a16:creationId xmlns:a16="http://schemas.microsoft.com/office/drawing/2014/main" id="{B57D70CB-5DC6-44E8-BA48-2AE0E4A834D8}"/>
                </a:ext>
              </a:extLst>
            </p:cNvPr>
            <p:cNvSpPr/>
            <p:nvPr/>
          </p:nvSpPr>
          <p:spPr>
            <a:xfrm>
              <a:off x="5629142" y="3102262"/>
              <a:ext cx="137436" cy="122989"/>
            </a:xfrm>
            <a:custGeom>
              <a:avLst/>
              <a:gdLst>
                <a:gd name="connsiteX0" fmla="*/ 137462 w 137437"/>
                <a:gd name="connsiteY0" fmla="*/ 123055 h 122991"/>
                <a:gd name="connsiteX1" fmla="*/ 110237 w 137437"/>
                <a:gd name="connsiteY1" fmla="*/ 123055 h 122991"/>
                <a:gd name="connsiteX2" fmla="*/ 68763 w 137437"/>
                <a:gd name="connsiteY2" fmla="*/ 75152 h 122991"/>
                <a:gd name="connsiteX3" fmla="*/ 27091 w 137437"/>
                <a:gd name="connsiteY3" fmla="*/ 123055 h 122991"/>
                <a:gd name="connsiteX4" fmla="*/ 24 w 137437"/>
                <a:gd name="connsiteY4" fmla="*/ 123055 h 122991"/>
                <a:gd name="connsiteX5" fmla="*/ 55071 w 137437"/>
                <a:gd name="connsiteY5" fmla="*/ 60031 h 122991"/>
                <a:gd name="connsiteX6" fmla="*/ 3477 w 137437"/>
                <a:gd name="connsiteY6" fmla="*/ 63 h 122991"/>
                <a:gd name="connsiteX7" fmla="*/ 30227 w 137437"/>
                <a:gd name="connsiteY7" fmla="*/ 63 h 122991"/>
                <a:gd name="connsiteX8" fmla="*/ 68843 w 137437"/>
                <a:gd name="connsiteY8" fmla="*/ 44910 h 122991"/>
                <a:gd name="connsiteX9" fmla="*/ 108252 w 137437"/>
                <a:gd name="connsiteY9" fmla="*/ 63 h 122991"/>
                <a:gd name="connsiteX10" fmla="*/ 134922 w 137437"/>
                <a:gd name="connsiteY10" fmla="*/ 63 h 122991"/>
                <a:gd name="connsiteX11" fmla="*/ 82852 w 137437"/>
                <a:gd name="connsiteY11" fmla="*/ 60031 h 122991"/>
                <a:gd name="connsiteX12" fmla="*/ 137462 w 137437"/>
                <a:gd name="connsiteY12" fmla="*/ 123055 h 1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437" h="122991">
                  <a:moveTo>
                    <a:pt x="137462" y="123055"/>
                  </a:moveTo>
                  <a:lnTo>
                    <a:pt x="110237" y="123055"/>
                  </a:lnTo>
                  <a:lnTo>
                    <a:pt x="68763" y="75152"/>
                  </a:lnTo>
                  <a:lnTo>
                    <a:pt x="27091" y="123055"/>
                  </a:lnTo>
                  <a:lnTo>
                    <a:pt x="24" y="123055"/>
                  </a:lnTo>
                  <a:lnTo>
                    <a:pt x="55071" y="60031"/>
                  </a:lnTo>
                  <a:lnTo>
                    <a:pt x="3477" y="63"/>
                  </a:lnTo>
                  <a:lnTo>
                    <a:pt x="30227" y="63"/>
                  </a:lnTo>
                  <a:lnTo>
                    <a:pt x="68843" y="44910"/>
                  </a:lnTo>
                  <a:lnTo>
                    <a:pt x="108252" y="63"/>
                  </a:lnTo>
                  <a:lnTo>
                    <a:pt x="134922" y="63"/>
                  </a:lnTo>
                  <a:lnTo>
                    <a:pt x="82852" y="60031"/>
                  </a:lnTo>
                  <a:lnTo>
                    <a:pt x="137462" y="123055"/>
                  </a:lnTo>
                  <a:close/>
                </a:path>
              </a:pathLst>
            </a:custGeom>
            <a:solidFill>
              <a:srgbClr val="562583"/>
            </a:solidFill>
            <a:ln w="39688" cap="flat">
              <a:noFill/>
              <a:prstDash val="solid"/>
              <a:round/>
            </a:ln>
          </p:spPr>
          <p:txBody>
            <a:bodyPr rtlCol="0" anchor="ctr"/>
            <a:lstStyle/>
            <a:p>
              <a:endParaRPr lang="fr-FR"/>
            </a:p>
          </p:txBody>
        </p:sp>
        <p:sp>
          <p:nvSpPr>
            <p:cNvPr id="31" name="Forme libre : forme 30">
              <a:extLst>
                <a:ext uri="{FF2B5EF4-FFF2-40B4-BE49-F238E27FC236}">
                  <a16:creationId xmlns:a16="http://schemas.microsoft.com/office/drawing/2014/main" id="{48405237-7E6E-4079-B61F-B24B932A29A3}"/>
                </a:ext>
              </a:extLst>
            </p:cNvPr>
            <p:cNvSpPr/>
            <p:nvPr/>
          </p:nvSpPr>
          <p:spPr>
            <a:xfrm>
              <a:off x="5633612" y="3317398"/>
              <a:ext cx="151174" cy="111748"/>
            </a:xfrm>
            <a:custGeom>
              <a:avLst/>
              <a:gdLst>
                <a:gd name="connsiteX0" fmla="*/ 1751 w 151174"/>
                <a:gd name="connsiteY0" fmla="*/ 45857 h 111749"/>
                <a:gd name="connsiteX1" fmla="*/ 34136 w 151174"/>
                <a:gd name="connsiteY1" fmla="*/ 105309 h 111749"/>
                <a:gd name="connsiteX2" fmla="*/ 54892 w 151174"/>
                <a:gd name="connsiteY2" fmla="*/ 107968 h 111749"/>
                <a:gd name="connsiteX3" fmla="*/ 144705 w 151174"/>
                <a:gd name="connsiteY3" fmla="*/ 24743 h 111749"/>
                <a:gd name="connsiteX4" fmla="*/ 149428 w 151174"/>
                <a:gd name="connsiteY4" fmla="*/ 6685 h 111749"/>
                <a:gd name="connsiteX5" fmla="*/ 131410 w 151174"/>
                <a:gd name="connsiteY5" fmla="*/ 1962 h 111749"/>
                <a:gd name="connsiteX6" fmla="*/ 36239 w 151174"/>
                <a:gd name="connsiteY6" fmla="*/ 89315 h 111749"/>
                <a:gd name="connsiteX7" fmla="*/ 56916 w 151174"/>
                <a:gd name="connsiteY7" fmla="*/ 91974 h 111749"/>
                <a:gd name="connsiteX8" fmla="*/ 24531 w 151174"/>
                <a:gd name="connsiteY8" fmla="*/ 32522 h 111749"/>
                <a:gd name="connsiteX9" fmla="*/ 1751 w 151174"/>
                <a:gd name="connsiteY9" fmla="*/ 45857 h 11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74" h="111749">
                  <a:moveTo>
                    <a:pt x="1751" y="45857"/>
                  </a:moveTo>
                  <a:cubicBezTo>
                    <a:pt x="12546" y="65661"/>
                    <a:pt x="23341" y="85505"/>
                    <a:pt x="34136" y="105309"/>
                  </a:cubicBezTo>
                  <a:cubicBezTo>
                    <a:pt x="37985" y="112333"/>
                    <a:pt x="49455" y="114397"/>
                    <a:pt x="54892" y="107968"/>
                  </a:cubicBezTo>
                  <a:cubicBezTo>
                    <a:pt x="81284" y="76734"/>
                    <a:pt x="111090" y="48238"/>
                    <a:pt x="144705" y="24743"/>
                  </a:cubicBezTo>
                  <a:cubicBezTo>
                    <a:pt x="150539" y="20655"/>
                    <a:pt x="153238" y="13194"/>
                    <a:pt x="149428" y="6685"/>
                  </a:cubicBezTo>
                  <a:cubicBezTo>
                    <a:pt x="146054" y="931"/>
                    <a:pt x="137283" y="-2125"/>
                    <a:pt x="131410" y="1962"/>
                  </a:cubicBezTo>
                  <a:cubicBezTo>
                    <a:pt x="95889" y="26767"/>
                    <a:pt x="64139" y="56295"/>
                    <a:pt x="36239" y="89315"/>
                  </a:cubicBezTo>
                  <a:cubicBezTo>
                    <a:pt x="43105" y="90227"/>
                    <a:pt x="50011" y="91101"/>
                    <a:pt x="56916" y="91974"/>
                  </a:cubicBezTo>
                  <a:cubicBezTo>
                    <a:pt x="46161" y="72170"/>
                    <a:pt x="35286" y="52366"/>
                    <a:pt x="24531" y="32522"/>
                  </a:cubicBezTo>
                  <a:cubicBezTo>
                    <a:pt x="16395" y="17639"/>
                    <a:pt x="-6385" y="30934"/>
                    <a:pt x="1751" y="45857"/>
                  </a:cubicBezTo>
                </a:path>
              </a:pathLst>
            </a:custGeom>
            <a:solidFill>
              <a:srgbClr val="562583"/>
            </a:solidFill>
            <a:ln w="39688" cap="flat">
              <a:noFill/>
              <a:prstDash val="solid"/>
              <a:round/>
            </a:ln>
          </p:spPr>
          <p:txBody>
            <a:bodyPr rtlCol="0" anchor="ctr"/>
            <a:lstStyle/>
            <a:p>
              <a:endParaRPr lang="fr-FR"/>
            </a:p>
          </p:txBody>
        </p:sp>
        <p:sp>
          <p:nvSpPr>
            <p:cNvPr id="32" name="Forme libre : forme 31">
              <a:extLst>
                <a:ext uri="{FF2B5EF4-FFF2-40B4-BE49-F238E27FC236}">
                  <a16:creationId xmlns:a16="http://schemas.microsoft.com/office/drawing/2014/main" id="{CFDE478F-EF61-4E95-8A84-EB3808FC1E76}"/>
                </a:ext>
              </a:extLst>
            </p:cNvPr>
            <p:cNvSpPr/>
            <p:nvPr/>
          </p:nvSpPr>
          <p:spPr>
            <a:xfrm>
              <a:off x="5633613" y="3498678"/>
              <a:ext cx="151174" cy="111754"/>
            </a:xfrm>
            <a:custGeom>
              <a:avLst/>
              <a:gdLst>
                <a:gd name="connsiteX0" fmla="*/ 1751 w 151174"/>
                <a:gd name="connsiteY0" fmla="*/ 45893 h 111755"/>
                <a:gd name="connsiteX1" fmla="*/ 34136 w 151174"/>
                <a:gd name="connsiteY1" fmla="*/ 105345 h 111755"/>
                <a:gd name="connsiteX2" fmla="*/ 54892 w 151174"/>
                <a:gd name="connsiteY2" fmla="*/ 108004 h 111755"/>
                <a:gd name="connsiteX3" fmla="*/ 144705 w 151174"/>
                <a:gd name="connsiteY3" fmla="*/ 24780 h 111755"/>
                <a:gd name="connsiteX4" fmla="*/ 149428 w 151174"/>
                <a:gd name="connsiteY4" fmla="*/ 6722 h 111755"/>
                <a:gd name="connsiteX5" fmla="*/ 131410 w 151174"/>
                <a:gd name="connsiteY5" fmla="*/ 1999 h 111755"/>
                <a:gd name="connsiteX6" fmla="*/ 36239 w 151174"/>
                <a:gd name="connsiteY6" fmla="*/ 89351 h 111755"/>
                <a:gd name="connsiteX7" fmla="*/ 56916 w 151174"/>
                <a:gd name="connsiteY7" fmla="*/ 92010 h 111755"/>
                <a:gd name="connsiteX8" fmla="*/ 24531 w 151174"/>
                <a:gd name="connsiteY8" fmla="*/ 32558 h 111755"/>
                <a:gd name="connsiteX9" fmla="*/ 1751 w 151174"/>
                <a:gd name="connsiteY9" fmla="*/ 45893 h 11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74" h="111755">
                  <a:moveTo>
                    <a:pt x="1751" y="45893"/>
                  </a:moveTo>
                  <a:cubicBezTo>
                    <a:pt x="12546" y="65698"/>
                    <a:pt x="23341" y="85502"/>
                    <a:pt x="34136" y="105345"/>
                  </a:cubicBezTo>
                  <a:cubicBezTo>
                    <a:pt x="37985" y="112330"/>
                    <a:pt x="49455" y="114434"/>
                    <a:pt x="54892" y="108004"/>
                  </a:cubicBezTo>
                  <a:cubicBezTo>
                    <a:pt x="81284" y="76731"/>
                    <a:pt x="111090" y="48235"/>
                    <a:pt x="144705" y="24780"/>
                  </a:cubicBezTo>
                  <a:cubicBezTo>
                    <a:pt x="150539" y="20692"/>
                    <a:pt x="153238" y="13231"/>
                    <a:pt x="149428" y="6722"/>
                  </a:cubicBezTo>
                  <a:cubicBezTo>
                    <a:pt x="146054" y="967"/>
                    <a:pt x="137283" y="-2128"/>
                    <a:pt x="131410" y="1999"/>
                  </a:cubicBezTo>
                  <a:cubicBezTo>
                    <a:pt x="95889" y="26804"/>
                    <a:pt x="64139" y="56331"/>
                    <a:pt x="36239" y="89351"/>
                  </a:cubicBezTo>
                  <a:cubicBezTo>
                    <a:pt x="43105" y="90224"/>
                    <a:pt x="50011" y="91137"/>
                    <a:pt x="56916" y="92010"/>
                  </a:cubicBezTo>
                  <a:cubicBezTo>
                    <a:pt x="46161" y="72206"/>
                    <a:pt x="35286" y="52363"/>
                    <a:pt x="24531" y="32558"/>
                  </a:cubicBezTo>
                  <a:cubicBezTo>
                    <a:pt x="16395" y="17636"/>
                    <a:pt x="-6385" y="30971"/>
                    <a:pt x="1751" y="45893"/>
                  </a:cubicBezTo>
                </a:path>
              </a:pathLst>
            </a:custGeom>
            <a:solidFill>
              <a:srgbClr val="562583"/>
            </a:solidFill>
            <a:ln w="39688" cap="flat">
              <a:noFill/>
              <a:prstDash val="solid"/>
              <a:round/>
            </a:ln>
          </p:spPr>
          <p:txBody>
            <a:bodyPr rtlCol="0" anchor="ctr"/>
            <a:lstStyle/>
            <a:p>
              <a:endParaRPr lang="fr-FR"/>
            </a:p>
          </p:txBody>
        </p:sp>
        <p:sp>
          <p:nvSpPr>
            <p:cNvPr id="33" name="Forme libre : forme 32">
              <a:extLst>
                <a:ext uri="{FF2B5EF4-FFF2-40B4-BE49-F238E27FC236}">
                  <a16:creationId xmlns:a16="http://schemas.microsoft.com/office/drawing/2014/main" id="{A79B52AF-BCC5-45CC-8519-A6F4E2D9421A}"/>
                </a:ext>
              </a:extLst>
            </p:cNvPr>
            <p:cNvSpPr/>
            <p:nvPr/>
          </p:nvSpPr>
          <p:spPr>
            <a:xfrm>
              <a:off x="5633616" y="3685744"/>
              <a:ext cx="151174" cy="111765"/>
            </a:xfrm>
            <a:custGeom>
              <a:avLst/>
              <a:gdLst>
                <a:gd name="connsiteX0" fmla="*/ 1751 w 151174"/>
                <a:gd name="connsiteY0" fmla="*/ 45913 h 111767"/>
                <a:gd name="connsiteX1" fmla="*/ 34136 w 151174"/>
                <a:gd name="connsiteY1" fmla="*/ 105365 h 111767"/>
                <a:gd name="connsiteX2" fmla="*/ 54892 w 151174"/>
                <a:gd name="connsiteY2" fmla="*/ 108024 h 111767"/>
                <a:gd name="connsiteX3" fmla="*/ 144705 w 151174"/>
                <a:gd name="connsiteY3" fmla="*/ 24799 h 111767"/>
                <a:gd name="connsiteX4" fmla="*/ 149428 w 151174"/>
                <a:gd name="connsiteY4" fmla="*/ 6742 h 111767"/>
                <a:gd name="connsiteX5" fmla="*/ 131410 w 151174"/>
                <a:gd name="connsiteY5" fmla="*/ 2019 h 111767"/>
                <a:gd name="connsiteX6" fmla="*/ 36239 w 151174"/>
                <a:gd name="connsiteY6" fmla="*/ 89371 h 111767"/>
                <a:gd name="connsiteX7" fmla="*/ 56916 w 151174"/>
                <a:gd name="connsiteY7" fmla="*/ 92030 h 111767"/>
                <a:gd name="connsiteX8" fmla="*/ 24531 w 151174"/>
                <a:gd name="connsiteY8" fmla="*/ 32578 h 111767"/>
                <a:gd name="connsiteX9" fmla="*/ 1751 w 151174"/>
                <a:gd name="connsiteY9" fmla="*/ 45913 h 1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74" h="111767">
                  <a:moveTo>
                    <a:pt x="1751" y="45913"/>
                  </a:moveTo>
                  <a:cubicBezTo>
                    <a:pt x="12546" y="65717"/>
                    <a:pt x="23341" y="85521"/>
                    <a:pt x="34136" y="105365"/>
                  </a:cubicBezTo>
                  <a:cubicBezTo>
                    <a:pt x="37985" y="112390"/>
                    <a:pt x="49455" y="114453"/>
                    <a:pt x="54892" y="108024"/>
                  </a:cubicBezTo>
                  <a:cubicBezTo>
                    <a:pt x="81284" y="76750"/>
                    <a:pt x="111090" y="48255"/>
                    <a:pt x="144705" y="24799"/>
                  </a:cubicBezTo>
                  <a:cubicBezTo>
                    <a:pt x="150539" y="20712"/>
                    <a:pt x="153238" y="13250"/>
                    <a:pt x="149428" y="6742"/>
                  </a:cubicBezTo>
                  <a:cubicBezTo>
                    <a:pt x="146054" y="987"/>
                    <a:pt x="137283" y="-2109"/>
                    <a:pt x="131410" y="2019"/>
                  </a:cubicBezTo>
                  <a:cubicBezTo>
                    <a:pt x="95889" y="26823"/>
                    <a:pt x="64139" y="56351"/>
                    <a:pt x="36239" y="89371"/>
                  </a:cubicBezTo>
                  <a:cubicBezTo>
                    <a:pt x="43105" y="90284"/>
                    <a:pt x="50011" y="91157"/>
                    <a:pt x="56916" y="92030"/>
                  </a:cubicBezTo>
                  <a:cubicBezTo>
                    <a:pt x="46161" y="72226"/>
                    <a:pt x="35286" y="52422"/>
                    <a:pt x="24531" y="32578"/>
                  </a:cubicBezTo>
                  <a:cubicBezTo>
                    <a:pt x="16395" y="17695"/>
                    <a:pt x="-6385" y="30991"/>
                    <a:pt x="1751" y="45913"/>
                  </a:cubicBezTo>
                </a:path>
              </a:pathLst>
            </a:custGeom>
            <a:solidFill>
              <a:srgbClr val="562583"/>
            </a:solidFill>
            <a:ln w="39688" cap="flat">
              <a:noFill/>
              <a:prstDash val="solid"/>
              <a:round/>
            </a:ln>
          </p:spPr>
          <p:txBody>
            <a:bodyPr rtlCol="0" anchor="ctr"/>
            <a:lstStyle/>
            <a:p>
              <a:endParaRPr lang="fr-FR"/>
            </a:p>
          </p:txBody>
        </p:sp>
        <p:sp>
          <p:nvSpPr>
            <p:cNvPr id="34" name="Forme libre : forme 33">
              <a:extLst>
                <a:ext uri="{FF2B5EF4-FFF2-40B4-BE49-F238E27FC236}">
                  <a16:creationId xmlns:a16="http://schemas.microsoft.com/office/drawing/2014/main" id="{39DBF707-7C9B-42D0-849C-B3A2DEF11AD5}"/>
                </a:ext>
              </a:extLst>
            </p:cNvPr>
            <p:cNvSpPr/>
            <p:nvPr/>
          </p:nvSpPr>
          <p:spPr>
            <a:xfrm>
              <a:off x="5867779" y="3138934"/>
              <a:ext cx="414100" cy="52387"/>
            </a:xfrm>
            <a:custGeom>
              <a:avLst/>
              <a:gdLst>
                <a:gd name="connsiteX0" fmla="*/ 26291 w 414099"/>
                <a:gd name="connsiteY0" fmla="*/ 52452 h 52387"/>
                <a:gd name="connsiteX1" fmla="*/ 387924 w 414099"/>
                <a:gd name="connsiteY1" fmla="*/ 52452 h 52387"/>
                <a:gd name="connsiteX2" fmla="*/ 414157 w 414099"/>
                <a:gd name="connsiteY2" fmla="*/ 26298 h 52387"/>
                <a:gd name="connsiteX3" fmla="*/ 387924 w 414099"/>
                <a:gd name="connsiteY3" fmla="*/ 64 h 52387"/>
                <a:gd name="connsiteX4" fmla="*/ 26291 w 414099"/>
                <a:gd name="connsiteY4" fmla="*/ 64 h 52387"/>
                <a:gd name="connsiteX5" fmla="*/ 58 w 414099"/>
                <a:gd name="connsiteY5" fmla="*/ 26298 h 52387"/>
                <a:gd name="connsiteX6" fmla="*/ 26291 w 414099"/>
                <a:gd name="connsiteY6" fmla="*/ 52452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99" h="52387">
                  <a:moveTo>
                    <a:pt x="26291" y="52452"/>
                  </a:moveTo>
                  <a:lnTo>
                    <a:pt x="387924" y="52452"/>
                  </a:lnTo>
                  <a:cubicBezTo>
                    <a:pt x="402410" y="52452"/>
                    <a:pt x="414157" y="40784"/>
                    <a:pt x="414157" y="26298"/>
                  </a:cubicBezTo>
                  <a:cubicBezTo>
                    <a:pt x="414157" y="11851"/>
                    <a:pt x="402410" y="64"/>
                    <a:pt x="387924" y="64"/>
                  </a:cubicBezTo>
                  <a:lnTo>
                    <a:pt x="26291" y="64"/>
                  </a:lnTo>
                  <a:cubicBezTo>
                    <a:pt x="11805" y="64"/>
                    <a:pt x="58" y="11851"/>
                    <a:pt x="58" y="26298"/>
                  </a:cubicBezTo>
                  <a:cubicBezTo>
                    <a:pt x="58" y="40784"/>
                    <a:pt x="11805" y="52452"/>
                    <a:pt x="26291" y="52452"/>
                  </a:cubicBezTo>
                </a:path>
              </a:pathLst>
            </a:custGeom>
            <a:solidFill>
              <a:schemeClr val="accent2"/>
            </a:solidFill>
            <a:ln w="39688" cap="flat">
              <a:noFill/>
              <a:prstDash val="solid"/>
              <a:round/>
            </a:ln>
          </p:spPr>
          <p:txBody>
            <a:bodyPr rtlCol="0" anchor="ctr"/>
            <a:lstStyle/>
            <a:p>
              <a:endParaRPr lang="fr-FR"/>
            </a:p>
          </p:txBody>
        </p:sp>
        <p:sp>
          <p:nvSpPr>
            <p:cNvPr id="35" name="Forme libre : forme 34">
              <a:extLst>
                <a:ext uri="{FF2B5EF4-FFF2-40B4-BE49-F238E27FC236}">
                  <a16:creationId xmlns:a16="http://schemas.microsoft.com/office/drawing/2014/main" id="{B777B410-1672-4C59-B410-28E7CCC8B884}"/>
                </a:ext>
              </a:extLst>
            </p:cNvPr>
            <p:cNvSpPr/>
            <p:nvPr/>
          </p:nvSpPr>
          <p:spPr>
            <a:xfrm>
              <a:off x="5867782" y="3346108"/>
              <a:ext cx="527367" cy="52387"/>
            </a:xfrm>
            <a:custGeom>
              <a:avLst/>
              <a:gdLst>
                <a:gd name="connsiteX0" fmla="*/ 26296 w 527367"/>
                <a:gd name="connsiteY0" fmla="*/ 52473 h 52387"/>
                <a:gd name="connsiteX1" fmla="*/ 501197 w 527367"/>
                <a:gd name="connsiteY1" fmla="*/ 52473 h 52387"/>
                <a:gd name="connsiteX2" fmla="*/ 527430 w 527367"/>
                <a:gd name="connsiteY2" fmla="*/ 26319 h 52387"/>
                <a:gd name="connsiteX3" fmla="*/ 501197 w 527367"/>
                <a:gd name="connsiteY3" fmla="*/ 86 h 52387"/>
                <a:gd name="connsiteX4" fmla="*/ 26296 w 527367"/>
                <a:gd name="connsiteY4" fmla="*/ 86 h 52387"/>
                <a:gd name="connsiteX5" fmla="*/ 62 w 527367"/>
                <a:gd name="connsiteY5" fmla="*/ 26319 h 52387"/>
                <a:gd name="connsiteX6" fmla="*/ 26296 w 527367"/>
                <a:gd name="connsiteY6" fmla="*/ 5247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367" h="52387">
                  <a:moveTo>
                    <a:pt x="26296" y="52473"/>
                  </a:moveTo>
                  <a:lnTo>
                    <a:pt x="501197" y="52473"/>
                  </a:lnTo>
                  <a:cubicBezTo>
                    <a:pt x="515722" y="52473"/>
                    <a:pt x="527430" y="40805"/>
                    <a:pt x="527430" y="26319"/>
                  </a:cubicBezTo>
                  <a:cubicBezTo>
                    <a:pt x="527430" y="11794"/>
                    <a:pt x="515722" y="86"/>
                    <a:pt x="501197" y="86"/>
                  </a:cubicBezTo>
                  <a:lnTo>
                    <a:pt x="26296" y="86"/>
                  </a:lnTo>
                  <a:cubicBezTo>
                    <a:pt x="11810" y="86"/>
                    <a:pt x="62" y="11794"/>
                    <a:pt x="62" y="26319"/>
                  </a:cubicBezTo>
                  <a:cubicBezTo>
                    <a:pt x="62" y="40805"/>
                    <a:pt x="11810" y="52473"/>
                    <a:pt x="26296" y="52473"/>
                  </a:cubicBezTo>
                </a:path>
              </a:pathLst>
            </a:custGeom>
            <a:solidFill>
              <a:schemeClr val="accent2"/>
            </a:solidFill>
            <a:ln w="39688" cap="flat">
              <a:noFill/>
              <a:prstDash val="solid"/>
              <a:round/>
            </a:ln>
          </p:spPr>
          <p:txBody>
            <a:bodyPr rtlCol="0" anchor="ctr"/>
            <a:lstStyle/>
            <a:p>
              <a:endParaRPr lang="fr-FR"/>
            </a:p>
          </p:txBody>
        </p:sp>
        <p:sp>
          <p:nvSpPr>
            <p:cNvPr id="36" name="Forme libre : forme 35">
              <a:extLst>
                <a:ext uri="{FF2B5EF4-FFF2-40B4-BE49-F238E27FC236}">
                  <a16:creationId xmlns:a16="http://schemas.microsoft.com/office/drawing/2014/main" id="{B47E7C8B-FFDE-414A-855C-7BC892FE4F96}"/>
                </a:ext>
              </a:extLst>
            </p:cNvPr>
            <p:cNvSpPr/>
            <p:nvPr/>
          </p:nvSpPr>
          <p:spPr>
            <a:xfrm>
              <a:off x="5867777" y="3523932"/>
              <a:ext cx="458389" cy="52387"/>
            </a:xfrm>
            <a:custGeom>
              <a:avLst/>
              <a:gdLst>
                <a:gd name="connsiteX0" fmla="*/ 26293 w 458390"/>
                <a:gd name="connsiteY0" fmla="*/ 52492 h 52387"/>
                <a:gd name="connsiteX1" fmla="*/ 432257 w 458390"/>
                <a:gd name="connsiteY1" fmla="*/ 52492 h 52387"/>
                <a:gd name="connsiteX2" fmla="*/ 458450 w 458390"/>
                <a:gd name="connsiteY2" fmla="*/ 26338 h 52387"/>
                <a:gd name="connsiteX3" fmla="*/ 432257 w 458390"/>
                <a:gd name="connsiteY3" fmla="*/ 105 h 52387"/>
                <a:gd name="connsiteX4" fmla="*/ 26293 w 458390"/>
                <a:gd name="connsiteY4" fmla="*/ 105 h 52387"/>
                <a:gd name="connsiteX5" fmla="*/ 59 w 458390"/>
                <a:gd name="connsiteY5" fmla="*/ 26338 h 52387"/>
                <a:gd name="connsiteX6" fmla="*/ 26293 w 458390"/>
                <a:gd name="connsiteY6" fmla="*/ 52492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390" h="52387">
                  <a:moveTo>
                    <a:pt x="26293" y="52492"/>
                  </a:moveTo>
                  <a:lnTo>
                    <a:pt x="432257" y="52492"/>
                  </a:lnTo>
                  <a:cubicBezTo>
                    <a:pt x="446743" y="52492"/>
                    <a:pt x="458450" y="40745"/>
                    <a:pt x="458450" y="26338"/>
                  </a:cubicBezTo>
                  <a:cubicBezTo>
                    <a:pt x="458450" y="11812"/>
                    <a:pt x="446743" y="105"/>
                    <a:pt x="432257" y="105"/>
                  </a:cubicBezTo>
                  <a:lnTo>
                    <a:pt x="26293" y="105"/>
                  </a:lnTo>
                  <a:cubicBezTo>
                    <a:pt x="11807" y="105"/>
                    <a:pt x="59" y="11812"/>
                    <a:pt x="59" y="26338"/>
                  </a:cubicBezTo>
                  <a:cubicBezTo>
                    <a:pt x="59" y="40745"/>
                    <a:pt x="11807" y="52492"/>
                    <a:pt x="26293" y="52492"/>
                  </a:cubicBezTo>
                </a:path>
              </a:pathLst>
            </a:custGeom>
            <a:solidFill>
              <a:schemeClr val="accent2"/>
            </a:solidFill>
            <a:ln w="39688" cap="flat">
              <a:noFill/>
              <a:prstDash val="solid"/>
              <a:round/>
            </a:ln>
          </p:spPr>
          <p:txBody>
            <a:bodyPr rtlCol="0" anchor="ctr"/>
            <a:lstStyle/>
            <a:p>
              <a:endParaRPr lang="fr-FR"/>
            </a:p>
          </p:txBody>
        </p:sp>
        <p:sp>
          <p:nvSpPr>
            <p:cNvPr id="37" name="Forme libre : forme 36">
              <a:extLst>
                <a:ext uri="{FF2B5EF4-FFF2-40B4-BE49-F238E27FC236}">
                  <a16:creationId xmlns:a16="http://schemas.microsoft.com/office/drawing/2014/main" id="{90EF0B27-8F14-4002-89E7-0013D2F18235}"/>
                </a:ext>
              </a:extLst>
            </p:cNvPr>
            <p:cNvSpPr/>
            <p:nvPr/>
          </p:nvSpPr>
          <p:spPr>
            <a:xfrm>
              <a:off x="5867779" y="3719415"/>
              <a:ext cx="527367" cy="52387"/>
            </a:xfrm>
            <a:custGeom>
              <a:avLst/>
              <a:gdLst>
                <a:gd name="connsiteX0" fmla="*/ 26296 w 527367"/>
                <a:gd name="connsiteY0" fmla="*/ 52513 h 52387"/>
                <a:gd name="connsiteX1" fmla="*/ 501197 w 527367"/>
                <a:gd name="connsiteY1" fmla="*/ 52513 h 52387"/>
                <a:gd name="connsiteX2" fmla="*/ 527430 w 527367"/>
                <a:gd name="connsiteY2" fmla="*/ 26359 h 52387"/>
                <a:gd name="connsiteX3" fmla="*/ 501197 w 527367"/>
                <a:gd name="connsiteY3" fmla="*/ 125 h 52387"/>
                <a:gd name="connsiteX4" fmla="*/ 26296 w 527367"/>
                <a:gd name="connsiteY4" fmla="*/ 125 h 52387"/>
                <a:gd name="connsiteX5" fmla="*/ 62 w 527367"/>
                <a:gd name="connsiteY5" fmla="*/ 26359 h 52387"/>
                <a:gd name="connsiteX6" fmla="*/ 26296 w 527367"/>
                <a:gd name="connsiteY6" fmla="*/ 5251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367" h="52387">
                  <a:moveTo>
                    <a:pt x="26296" y="52513"/>
                  </a:moveTo>
                  <a:lnTo>
                    <a:pt x="501197" y="52513"/>
                  </a:lnTo>
                  <a:cubicBezTo>
                    <a:pt x="515722" y="52513"/>
                    <a:pt x="527430" y="40765"/>
                    <a:pt x="527430" y="26359"/>
                  </a:cubicBezTo>
                  <a:cubicBezTo>
                    <a:pt x="527430" y="11833"/>
                    <a:pt x="515722" y="125"/>
                    <a:pt x="501197" y="125"/>
                  </a:cubicBezTo>
                  <a:lnTo>
                    <a:pt x="26296" y="125"/>
                  </a:lnTo>
                  <a:cubicBezTo>
                    <a:pt x="11810" y="125"/>
                    <a:pt x="62" y="11833"/>
                    <a:pt x="62" y="26359"/>
                  </a:cubicBezTo>
                  <a:cubicBezTo>
                    <a:pt x="62" y="40765"/>
                    <a:pt x="11810" y="52513"/>
                    <a:pt x="26296" y="52513"/>
                  </a:cubicBezTo>
                </a:path>
              </a:pathLst>
            </a:custGeom>
            <a:solidFill>
              <a:schemeClr val="accent2"/>
            </a:solidFill>
            <a:ln w="39688" cap="flat">
              <a:noFill/>
              <a:prstDash val="solid"/>
              <a:round/>
            </a:ln>
          </p:spPr>
          <p:txBody>
            <a:bodyPr rtlCol="0" anchor="ctr"/>
            <a:lstStyle/>
            <a:p>
              <a:endParaRPr lang="fr-FR"/>
            </a:p>
          </p:txBody>
        </p:sp>
      </p:grpSp>
    </p:spTree>
    <p:extLst>
      <p:ext uri="{BB962C8B-B14F-4D97-AF65-F5344CB8AC3E}">
        <p14:creationId xmlns:p14="http://schemas.microsoft.com/office/powerpoint/2010/main" val="61056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DF39F55-BF31-47D4-AEA4-A607891F5324}"/>
              </a:ext>
            </a:extLst>
          </p:cNvPr>
          <p:cNvSpPr>
            <a:spLocks noGrp="1"/>
          </p:cNvSpPr>
          <p:nvPr>
            <p:ph type="body" idx="1"/>
          </p:nvPr>
        </p:nvSpPr>
        <p:spPr>
          <a:xfrm>
            <a:off x="2254082" y="2801136"/>
            <a:ext cx="6720235" cy="1255728"/>
          </a:xfrm>
        </p:spPr>
        <p:txBody>
          <a:bodyPr/>
          <a:lstStyle/>
          <a:p>
            <a:r>
              <a:rPr lang="fr-FR" dirty="0"/>
              <a:t>Les réponses aux questions fréquemment posées par vos patients</a:t>
            </a:r>
          </a:p>
        </p:txBody>
      </p:sp>
      <p:sp>
        <p:nvSpPr>
          <p:cNvPr id="4" name="Rectangle 3">
            <a:extLst>
              <a:ext uri="{FF2B5EF4-FFF2-40B4-BE49-F238E27FC236}">
                <a16:creationId xmlns:a16="http://schemas.microsoft.com/office/drawing/2014/main" id="{EF2B6998-1F36-419F-AAAC-79BBC058FD24}"/>
              </a:ext>
            </a:extLst>
          </p:cNvPr>
          <p:cNvSpPr/>
          <p:nvPr/>
        </p:nvSpPr>
        <p:spPr>
          <a:xfrm>
            <a:off x="1734532" y="2883964"/>
            <a:ext cx="456086" cy="456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a:t>E</a:t>
            </a:r>
          </a:p>
        </p:txBody>
      </p:sp>
      <p:grpSp>
        <p:nvGrpSpPr>
          <p:cNvPr id="8" name="Groupe 7">
            <a:extLst>
              <a:ext uri="{FF2B5EF4-FFF2-40B4-BE49-F238E27FC236}">
                <a16:creationId xmlns:a16="http://schemas.microsoft.com/office/drawing/2014/main" id="{60760AFF-834D-4D4A-9DAC-9B267B15D7D9}"/>
              </a:ext>
            </a:extLst>
          </p:cNvPr>
          <p:cNvGrpSpPr/>
          <p:nvPr/>
        </p:nvGrpSpPr>
        <p:grpSpPr>
          <a:xfrm>
            <a:off x="3284888" y="1279660"/>
            <a:ext cx="1086633" cy="999674"/>
            <a:chOff x="3110717" y="600228"/>
            <a:chExt cx="1969627" cy="1812005"/>
          </a:xfrm>
        </p:grpSpPr>
        <p:sp>
          <p:nvSpPr>
            <p:cNvPr id="10" name="Forme libre : forme 9">
              <a:extLst>
                <a:ext uri="{FF2B5EF4-FFF2-40B4-BE49-F238E27FC236}">
                  <a16:creationId xmlns:a16="http://schemas.microsoft.com/office/drawing/2014/main" id="{E8BBDC36-7249-4E1D-9E95-EDA5BAFB0DD7}"/>
                </a:ext>
              </a:extLst>
            </p:cNvPr>
            <p:cNvSpPr/>
            <p:nvPr/>
          </p:nvSpPr>
          <p:spPr>
            <a:xfrm>
              <a:off x="3594381" y="1212020"/>
              <a:ext cx="100330" cy="98583"/>
            </a:xfrm>
            <a:custGeom>
              <a:avLst/>
              <a:gdLst>
                <a:gd name="connsiteX0" fmla="*/ 50223 w 100330"/>
                <a:gd name="connsiteY0" fmla="*/ 98653 h 98583"/>
                <a:gd name="connsiteX1" fmla="*/ 14742 w 100330"/>
                <a:gd name="connsiteY1" fmla="*/ 83850 h 98583"/>
                <a:gd name="connsiteX2" fmla="*/ 57 w 100330"/>
                <a:gd name="connsiteY2" fmla="*/ 48488 h 98583"/>
                <a:gd name="connsiteX3" fmla="*/ 1050 w 100330"/>
                <a:gd name="connsiteY3" fmla="*/ 38487 h 98583"/>
                <a:gd name="connsiteX4" fmla="*/ 4264 w 100330"/>
                <a:gd name="connsiteY4" fmla="*/ 27176 h 98583"/>
                <a:gd name="connsiteX5" fmla="*/ 10059 w 100330"/>
                <a:gd name="connsiteY5" fmla="*/ 17215 h 98583"/>
                <a:gd name="connsiteX6" fmla="*/ 9662 w 100330"/>
                <a:gd name="connsiteY6" fmla="*/ 17929 h 98583"/>
                <a:gd name="connsiteX7" fmla="*/ 15258 w 100330"/>
                <a:gd name="connsiteY7" fmla="*/ 11579 h 98583"/>
                <a:gd name="connsiteX8" fmla="*/ 50223 w 100330"/>
                <a:gd name="connsiteY8" fmla="*/ 70 h 98583"/>
                <a:gd name="connsiteX9" fmla="*/ 86179 w 100330"/>
                <a:gd name="connsiteY9" fmla="*/ 12690 h 98583"/>
                <a:gd name="connsiteX10" fmla="*/ 94990 w 100330"/>
                <a:gd name="connsiteY10" fmla="*/ 23922 h 98583"/>
                <a:gd name="connsiteX11" fmla="*/ 99395 w 100330"/>
                <a:gd name="connsiteY11" fmla="*/ 38487 h 98583"/>
                <a:gd name="connsiteX12" fmla="*/ 100388 w 100330"/>
                <a:gd name="connsiteY12" fmla="*/ 48488 h 98583"/>
                <a:gd name="connsiteX13" fmla="*/ 85664 w 100330"/>
                <a:gd name="connsiteY13" fmla="*/ 83810 h 98583"/>
                <a:gd name="connsiteX14" fmla="*/ 50223 w 100330"/>
                <a:gd name="connsiteY14" fmla="*/ 9865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583">
                  <a:moveTo>
                    <a:pt x="50223" y="98653"/>
                  </a:moveTo>
                  <a:cubicBezTo>
                    <a:pt x="36888" y="98653"/>
                    <a:pt x="24346" y="93415"/>
                    <a:pt x="14742" y="83850"/>
                  </a:cubicBezTo>
                  <a:cubicBezTo>
                    <a:pt x="5733" y="74801"/>
                    <a:pt x="57" y="61228"/>
                    <a:pt x="57" y="48488"/>
                  </a:cubicBezTo>
                  <a:cubicBezTo>
                    <a:pt x="57" y="45075"/>
                    <a:pt x="335" y="41781"/>
                    <a:pt x="1050" y="38487"/>
                  </a:cubicBezTo>
                  <a:cubicBezTo>
                    <a:pt x="1724" y="35312"/>
                    <a:pt x="2915" y="31304"/>
                    <a:pt x="4264" y="27176"/>
                  </a:cubicBezTo>
                  <a:cubicBezTo>
                    <a:pt x="6050" y="23723"/>
                    <a:pt x="8114" y="20310"/>
                    <a:pt x="10059" y="17215"/>
                  </a:cubicBezTo>
                  <a:cubicBezTo>
                    <a:pt x="9662" y="17731"/>
                    <a:pt x="9543" y="17929"/>
                    <a:pt x="9662" y="17929"/>
                  </a:cubicBezTo>
                  <a:cubicBezTo>
                    <a:pt x="9781" y="17929"/>
                    <a:pt x="12321" y="14556"/>
                    <a:pt x="15258" y="11579"/>
                  </a:cubicBezTo>
                  <a:cubicBezTo>
                    <a:pt x="22203" y="4792"/>
                    <a:pt x="35618" y="70"/>
                    <a:pt x="50223" y="70"/>
                  </a:cubicBezTo>
                  <a:cubicBezTo>
                    <a:pt x="64708" y="70"/>
                    <a:pt x="78123" y="4792"/>
                    <a:pt x="86179" y="12690"/>
                  </a:cubicBezTo>
                  <a:cubicBezTo>
                    <a:pt x="89116" y="15627"/>
                    <a:pt x="91934" y="19834"/>
                    <a:pt x="94990" y="23922"/>
                  </a:cubicBezTo>
                  <a:lnTo>
                    <a:pt x="99395" y="38487"/>
                  </a:lnTo>
                  <a:cubicBezTo>
                    <a:pt x="100070" y="41781"/>
                    <a:pt x="100388" y="45075"/>
                    <a:pt x="100388" y="48488"/>
                  </a:cubicBezTo>
                  <a:cubicBezTo>
                    <a:pt x="100388" y="61188"/>
                    <a:pt x="94712" y="74682"/>
                    <a:pt x="85664" y="83810"/>
                  </a:cubicBezTo>
                  <a:cubicBezTo>
                    <a:pt x="76456" y="93018"/>
                    <a:pt x="62962" y="98653"/>
                    <a:pt x="50223" y="98653"/>
                  </a:cubicBezTo>
                </a:path>
              </a:pathLst>
            </a:custGeom>
            <a:solidFill>
              <a:srgbClr val="00A1E1"/>
            </a:solidFill>
            <a:ln w="39688" cap="rnd">
              <a:noFill/>
              <a:prstDash val="solid"/>
              <a:round/>
            </a:ln>
          </p:spPr>
          <p:txBody>
            <a:bodyPr rtlCol="0" anchor="ctr"/>
            <a:lstStyle/>
            <a:p>
              <a:endParaRPr lang="fr-FR"/>
            </a:p>
          </p:txBody>
        </p:sp>
        <p:sp>
          <p:nvSpPr>
            <p:cNvPr id="12" name="Forme libre : forme 11">
              <a:extLst>
                <a:ext uri="{FF2B5EF4-FFF2-40B4-BE49-F238E27FC236}">
                  <a16:creationId xmlns:a16="http://schemas.microsoft.com/office/drawing/2014/main" id="{CB84B7DE-E4B9-487E-AF17-BB3EF9FD18FB}"/>
                </a:ext>
              </a:extLst>
            </p:cNvPr>
            <p:cNvSpPr/>
            <p:nvPr/>
          </p:nvSpPr>
          <p:spPr>
            <a:xfrm>
              <a:off x="3806121" y="1212020"/>
              <a:ext cx="100330" cy="98583"/>
            </a:xfrm>
            <a:custGeom>
              <a:avLst/>
              <a:gdLst>
                <a:gd name="connsiteX0" fmla="*/ 50245 w 100330"/>
                <a:gd name="connsiteY0" fmla="*/ 98653 h 98583"/>
                <a:gd name="connsiteX1" fmla="*/ 14764 w 100330"/>
                <a:gd name="connsiteY1" fmla="*/ 83850 h 98583"/>
                <a:gd name="connsiteX2" fmla="*/ 80 w 100330"/>
                <a:gd name="connsiteY2" fmla="*/ 48488 h 98583"/>
                <a:gd name="connsiteX3" fmla="*/ 1072 w 100330"/>
                <a:gd name="connsiteY3" fmla="*/ 38487 h 98583"/>
                <a:gd name="connsiteX4" fmla="*/ 4287 w 100330"/>
                <a:gd name="connsiteY4" fmla="*/ 27176 h 98583"/>
                <a:gd name="connsiteX5" fmla="*/ 10081 w 100330"/>
                <a:gd name="connsiteY5" fmla="*/ 17215 h 98583"/>
                <a:gd name="connsiteX6" fmla="*/ 9684 w 100330"/>
                <a:gd name="connsiteY6" fmla="*/ 17929 h 98583"/>
                <a:gd name="connsiteX7" fmla="*/ 15280 w 100330"/>
                <a:gd name="connsiteY7" fmla="*/ 11579 h 98583"/>
                <a:gd name="connsiteX8" fmla="*/ 50245 w 100330"/>
                <a:gd name="connsiteY8" fmla="*/ 70 h 98583"/>
                <a:gd name="connsiteX9" fmla="*/ 86202 w 100330"/>
                <a:gd name="connsiteY9" fmla="*/ 12690 h 98583"/>
                <a:gd name="connsiteX10" fmla="*/ 95012 w 100330"/>
                <a:gd name="connsiteY10" fmla="*/ 23922 h 98583"/>
                <a:gd name="connsiteX11" fmla="*/ 99418 w 100330"/>
                <a:gd name="connsiteY11" fmla="*/ 38487 h 98583"/>
                <a:gd name="connsiteX12" fmla="*/ 100410 w 100330"/>
                <a:gd name="connsiteY12" fmla="*/ 48488 h 98583"/>
                <a:gd name="connsiteX13" fmla="*/ 85725 w 100330"/>
                <a:gd name="connsiteY13" fmla="*/ 83810 h 98583"/>
                <a:gd name="connsiteX14" fmla="*/ 50245 w 100330"/>
                <a:gd name="connsiteY14" fmla="*/ 9865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583">
                  <a:moveTo>
                    <a:pt x="50245" y="98653"/>
                  </a:moveTo>
                  <a:cubicBezTo>
                    <a:pt x="36910" y="98653"/>
                    <a:pt x="24368" y="93415"/>
                    <a:pt x="14764" y="83850"/>
                  </a:cubicBezTo>
                  <a:cubicBezTo>
                    <a:pt x="5755" y="74801"/>
                    <a:pt x="80" y="61228"/>
                    <a:pt x="80" y="48488"/>
                  </a:cubicBezTo>
                  <a:cubicBezTo>
                    <a:pt x="80" y="45075"/>
                    <a:pt x="397" y="41781"/>
                    <a:pt x="1072" y="38487"/>
                  </a:cubicBezTo>
                  <a:cubicBezTo>
                    <a:pt x="1747" y="35312"/>
                    <a:pt x="2937" y="31304"/>
                    <a:pt x="4287" y="27176"/>
                  </a:cubicBezTo>
                  <a:cubicBezTo>
                    <a:pt x="6073" y="23723"/>
                    <a:pt x="8136" y="20310"/>
                    <a:pt x="10081" y="17215"/>
                  </a:cubicBezTo>
                  <a:cubicBezTo>
                    <a:pt x="9684" y="17731"/>
                    <a:pt x="9605" y="17929"/>
                    <a:pt x="9684" y="17929"/>
                  </a:cubicBezTo>
                  <a:cubicBezTo>
                    <a:pt x="9803" y="17929"/>
                    <a:pt x="12343" y="14556"/>
                    <a:pt x="15280" y="11579"/>
                  </a:cubicBezTo>
                  <a:cubicBezTo>
                    <a:pt x="22225" y="4792"/>
                    <a:pt x="35640" y="70"/>
                    <a:pt x="50245" y="70"/>
                  </a:cubicBezTo>
                  <a:cubicBezTo>
                    <a:pt x="64731" y="70"/>
                    <a:pt x="78145" y="4792"/>
                    <a:pt x="86202" y="12690"/>
                  </a:cubicBezTo>
                  <a:cubicBezTo>
                    <a:pt x="89139" y="15627"/>
                    <a:pt x="91996" y="19834"/>
                    <a:pt x="95012" y="23922"/>
                  </a:cubicBezTo>
                  <a:lnTo>
                    <a:pt x="99418" y="38487"/>
                  </a:lnTo>
                  <a:cubicBezTo>
                    <a:pt x="100132" y="41781"/>
                    <a:pt x="100410" y="45075"/>
                    <a:pt x="100410" y="48488"/>
                  </a:cubicBezTo>
                  <a:cubicBezTo>
                    <a:pt x="100410" y="61188"/>
                    <a:pt x="94734" y="74682"/>
                    <a:pt x="85725" y="83810"/>
                  </a:cubicBezTo>
                  <a:cubicBezTo>
                    <a:pt x="76478" y="93018"/>
                    <a:pt x="62984" y="98653"/>
                    <a:pt x="50245" y="98653"/>
                  </a:cubicBezTo>
                </a:path>
              </a:pathLst>
            </a:custGeom>
            <a:solidFill>
              <a:srgbClr val="00A1E1"/>
            </a:solidFill>
            <a:ln w="39688" cap="rnd">
              <a:noFill/>
              <a:prstDash val="solid"/>
              <a:round/>
            </a:ln>
          </p:spPr>
          <p:txBody>
            <a:bodyPr rtlCol="0" anchor="ctr"/>
            <a:lstStyle/>
            <a:p>
              <a:endParaRPr lang="fr-FR"/>
            </a:p>
          </p:txBody>
        </p:sp>
        <p:sp>
          <p:nvSpPr>
            <p:cNvPr id="13" name="Forme libre : forme 12">
              <a:extLst>
                <a:ext uri="{FF2B5EF4-FFF2-40B4-BE49-F238E27FC236}">
                  <a16:creationId xmlns:a16="http://schemas.microsoft.com/office/drawing/2014/main" id="{AFB8D95E-999B-43B2-9795-1060EE7FCED4}"/>
                </a:ext>
              </a:extLst>
            </p:cNvPr>
            <p:cNvSpPr/>
            <p:nvPr/>
          </p:nvSpPr>
          <p:spPr>
            <a:xfrm>
              <a:off x="4024530" y="1212020"/>
              <a:ext cx="100330" cy="98583"/>
            </a:xfrm>
            <a:custGeom>
              <a:avLst/>
              <a:gdLst>
                <a:gd name="connsiteX0" fmla="*/ 50268 w 100330"/>
                <a:gd name="connsiteY0" fmla="*/ 98653 h 98583"/>
                <a:gd name="connsiteX1" fmla="*/ 14787 w 100330"/>
                <a:gd name="connsiteY1" fmla="*/ 83850 h 98583"/>
                <a:gd name="connsiteX2" fmla="*/ 103 w 100330"/>
                <a:gd name="connsiteY2" fmla="*/ 48488 h 98583"/>
                <a:gd name="connsiteX3" fmla="*/ 1095 w 100330"/>
                <a:gd name="connsiteY3" fmla="*/ 38487 h 98583"/>
                <a:gd name="connsiteX4" fmla="*/ 4310 w 100330"/>
                <a:gd name="connsiteY4" fmla="*/ 27176 h 98583"/>
                <a:gd name="connsiteX5" fmla="*/ 10104 w 100330"/>
                <a:gd name="connsiteY5" fmla="*/ 17215 h 98583"/>
                <a:gd name="connsiteX6" fmla="*/ 9707 w 100330"/>
                <a:gd name="connsiteY6" fmla="*/ 17929 h 98583"/>
                <a:gd name="connsiteX7" fmla="*/ 15303 w 100330"/>
                <a:gd name="connsiteY7" fmla="*/ 11579 h 98583"/>
                <a:gd name="connsiteX8" fmla="*/ 50268 w 100330"/>
                <a:gd name="connsiteY8" fmla="*/ 70 h 98583"/>
                <a:gd name="connsiteX9" fmla="*/ 86225 w 100330"/>
                <a:gd name="connsiteY9" fmla="*/ 12690 h 98583"/>
                <a:gd name="connsiteX10" fmla="*/ 95035 w 100330"/>
                <a:gd name="connsiteY10" fmla="*/ 23922 h 98583"/>
                <a:gd name="connsiteX11" fmla="*/ 99441 w 100330"/>
                <a:gd name="connsiteY11" fmla="*/ 38487 h 98583"/>
                <a:gd name="connsiteX12" fmla="*/ 100433 w 100330"/>
                <a:gd name="connsiteY12" fmla="*/ 48488 h 98583"/>
                <a:gd name="connsiteX13" fmla="*/ 85709 w 100330"/>
                <a:gd name="connsiteY13" fmla="*/ 83810 h 98583"/>
                <a:gd name="connsiteX14" fmla="*/ 50268 w 100330"/>
                <a:gd name="connsiteY14" fmla="*/ 9865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583">
                  <a:moveTo>
                    <a:pt x="50268" y="98653"/>
                  </a:moveTo>
                  <a:cubicBezTo>
                    <a:pt x="36933" y="98653"/>
                    <a:pt x="24391" y="93415"/>
                    <a:pt x="14787" y="83850"/>
                  </a:cubicBezTo>
                  <a:cubicBezTo>
                    <a:pt x="5778" y="74801"/>
                    <a:pt x="103" y="61228"/>
                    <a:pt x="103" y="48488"/>
                  </a:cubicBezTo>
                  <a:cubicBezTo>
                    <a:pt x="103" y="45075"/>
                    <a:pt x="380" y="41781"/>
                    <a:pt x="1095" y="38487"/>
                  </a:cubicBezTo>
                  <a:cubicBezTo>
                    <a:pt x="1770" y="35312"/>
                    <a:pt x="2960" y="31304"/>
                    <a:pt x="4310" y="27176"/>
                  </a:cubicBezTo>
                  <a:cubicBezTo>
                    <a:pt x="6095" y="23723"/>
                    <a:pt x="8159" y="20310"/>
                    <a:pt x="10104" y="17215"/>
                  </a:cubicBezTo>
                  <a:cubicBezTo>
                    <a:pt x="9707" y="17731"/>
                    <a:pt x="9588" y="17929"/>
                    <a:pt x="9707" y="17929"/>
                  </a:cubicBezTo>
                  <a:cubicBezTo>
                    <a:pt x="9826" y="17929"/>
                    <a:pt x="12366" y="14556"/>
                    <a:pt x="15303" y="11579"/>
                  </a:cubicBezTo>
                  <a:cubicBezTo>
                    <a:pt x="22248" y="4792"/>
                    <a:pt x="35663" y="70"/>
                    <a:pt x="50268" y="70"/>
                  </a:cubicBezTo>
                  <a:cubicBezTo>
                    <a:pt x="64754" y="70"/>
                    <a:pt x="78168" y="4792"/>
                    <a:pt x="86225" y="12690"/>
                  </a:cubicBezTo>
                  <a:cubicBezTo>
                    <a:pt x="89161" y="15627"/>
                    <a:pt x="92019" y="19834"/>
                    <a:pt x="95035" y="23922"/>
                  </a:cubicBezTo>
                  <a:lnTo>
                    <a:pt x="99441" y="38487"/>
                  </a:lnTo>
                  <a:cubicBezTo>
                    <a:pt x="100115" y="41781"/>
                    <a:pt x="100433" y="45075"/>
                    <a:pt x="100433" y="48488"/>
                  </a:cubicBezTo>
                  <a:cubicBezTo>
                    <a:pt x="100433" y="61188"/>
                    <a:pt x="94757" y="74682"/>
                    <a:pt x="85709" y="83810"/>
                  </a:cubicBezTo>
                  <a:cubicBezTo>
                    <a:pt x="76501" y="93018"/>
                    <a:pt x="63007" y="98653"/>
                    <a:pt x="50268" y="98653"/>
                  </a:cubicBezTo>
                </a:path>
              </a:pathLst>
            </a:custGeom>
            <a:solidFill>
              <a:srgbClr val="00A1E1"/>
            </a:solidFill>
            <a:ln w="39688" cap="rnd">
              <a:noFill/>
              <a:prstDash val="solid"/>
              <a:round/>
            </a:ln>
          </p:spPr>
          <p:txBody>
            <a:bodyPr rtlCol="0" anchor="ctr"/>
            <a:lstStyle/>
            <a:p>
              <a:endParaRPr lang="fr-FR"/>
            </a:p>
          </p:txBody>
        </p:sp>
        <p:sp>
          <p:nvSpPr>
            <p:cNvPr id="14" name="Forme libre : forme 13">
              <a:extLst>
                <a:ext uri="{FF2B5EF4-FFF2-40B4-BE49-F238E27FC236}">
                  <a16:creationId xmlns:a16="http://schemas.microsoft.com/office/drawing/2014/main" id="{3D069B83-42CC-4F51-A093-ABD356E34420}"/>
                </a:ext>
              </a:extLst>
            </p:cNvPr>
            <p:cNvSpPr/>
            <p:nvPr/>
          </p:nvSpPr>
          <p:spPr>
            <a:xfrm>
              <a:off x="4240652" y="1877912"/>
              <a:ext cx="100330" cy="98623"/>
            </a:xfrm>
            <a:custGeom>
              <a:avLst/>
              <a:gdLst>
                <a:gd name="connsiteX0" fmla="*/ 50290 w 100330"/>
                <a:gd name="connsiteY0" fmla="*/ 98763 h 98623"/>
                <a:gd name="connsiteX1" fmla="*/ 14849 w 100330"/>
                <a:gd name="connsiteY1" fmla="*/ 83960 h 98623"/>
                <a:gd name="connsiteX2" fmla="*/ 125 w 100330"/>
                <a:gd name="connsiteY2" fmla="*/ 48598 h 98623"/>
                <a:gd name="connsiteX3" fmla="*/ 1118 w 100330"/>
                <a:gd name="connsiteY3" fmla="*/ 38597 h 98623"/>
                <a:gd name="connsiteX4" fmla="*/ 4332 w 100330"/>
                <a:gd name="connsiteY4" fmla="*/ 27286 h 98623"/>
                <a:gd name="connsiteX5" fmla="*/ 10127 w 100330"/>
                <a:gd name="connsiteY5" fmla="*/ 17285 h 98623"/>
                <a:gd name="connsiteX6" fmla="*/ 9730 w 100330"/>
                <a:gd name="connsiteY6" fmla="*/ 18039 h 98623"/>
                <a:gd name="connsiteX7" fmla="*/ 15326 w 100330"/>
                <a:gd name="connsiteY7" fmla="*/ 11649 h 98623"/>
                <a:gd name="connsiteX8" fmla="*/ 50290 w 100330"/>
                <a:gd name="connsiteY8" fmla="*/ 140 h 98623"/>
                <a:gd name="connsiteX9" fmla="*/ 86247 w 100330"/>
                <a:gd name="connsiteY9" fmla="*/ 12800 h 98623"/>
                <a:gd name="connsiteX10" fmla="*/ 95058 w 100330"/>
                <a:gd name="connsiteY10" fmla="*/ 24031 h 98623"/>
                <a:gd name="connsiteX11" fmla="*/ 99463 w 100330"/>
                <a:gd name="connsiteY11" fmla="*/ 38597 h 98623"/>
                <a:gd name="connsiteX12" fmla="*/ 100455 w 100330"/>
                <a:gd name="connsiteY12" fmla="*/ 48598 h 98623"/>
                <a:gd name="connsiteX13" fmla="*/ 85771 w 100330"/>
                <a:gd name="connsiteY13" fmla="*/ 83920 h 98623"/>
                <a:gd name="connsiteX14" fmla="*/ 50290 w 100330"/>
                <a:gd name="connsiteY14" fmla="*/ 98763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623">
                  <a:moveTo>
                    <a:pt x="50290" y="98763"/>
                  </a:moveTo>
                  <a:cubicBezTo>
                    <a:pt x="36955" y="98763"/>
                    <a:pt x="24414" y="93524"/>
                    <a:pt x="14849" y="83960"/>
                  </a:cubicBezTo>
                  <a:cubicBezTo>
                    <a:pt x="5801" y="74911"/>
                    <a:pt x="125" y="61338"/>
                    <a:pt x="125" y="48598"/>
                  </a:cubicBezTo>
                  <a:cubicBezTo>
                    <a:pt x="125" y="45185"/>
                    <a:pt x="443" y="41891"/>
                    <a:pt x="1118" y="38597"/>
                  </a:cubicBezTo>
                  <a:cubicBezTo>
                    <a:pt x="1792" y="35422"/>
                    <a:pt x="2983" y="31413"/>
                    <a:pt x="4332" y="27286"/>
                  </a:cubicBezTo>
                  <a:cubicBezTo>
                    <a:pt x="6118" y="23793"/>
                    <a:pt x="8182" y="20420"/>
                    <a:pt x="10127" y="17285"/>
                  </a:cubicBezTo>
                  <a:cubicBezTo>
                    <a:pt x="9730" y="17840"/>
                    <a:pt x="9650" y="18039"/>
                    <a:pt x="9730" y="18039"/>
                  </a:cubicBezTo>
                  <a:cubicBezTo>
                    <a:pt x="9849" y="18039"/>
                    <a:pt x="12389" y="14665"/>
                    <a:pt x="15326" y="11649"/>
                  </a:cubicBezTo>
                  <a:cubicBezTo>
                    <a:pt x="22271" y="4902"/>
                    <a:pt x="35685" y="140"/>
                    <a:pt x="50290" y="140"/>
                  </a:cubicBezTo>
                  <a:cubicBezTo>
                    <a:pt x="64776" y="140"/>
                    <a:pt x="78230" y="4902"/>
                    <a:pt x="86247" y="12800"/>
                  </a:cubicBezTo>
                  <a:cubicBezTo>
                    <a:pt x="89184" y="15737"/>
                    <a:pt x="92042" y="19944"/>
                    <a:pt x="95058" y="24031"/>
                  </a:cubicBezTo>
                  <a:lnTo>
                    <a:pt x="99463" y="38597"/>
                  </a:lnTo>
                  <a:cubicBezTo>
                    <a:pt x="100178" y="41891"/>
                    <a:pt x="100455" y="45185"/>
                    <a:pt x="100455" y="48598"/>
                  </a:cubicBezTo>
                  <a:cubicBezTo>
                    <a:pt x="100455" y="61298"/>
                    <a:pt x="94780" y="74792"/>
                    <a:pt x="85771" y="83920"/>
                  </a:cubicBezTo>
                  <a:cubicBezTo>
                    <a:pt x="76564" y="93127"/>
                    <a:pt x="63030" y="98763"/>
                    <a:pt x="50290" y="98763"/>
                  </a:cubicBezTo>
                </a:path>
              </a:pathLst>
            </a:custGeom>
            <a:solidFill>
              <a:srgbClr val="03466D"/>
            </a:solidFill>
            <a:ln w="39688" cap="rnd">
              <a:noFill/>
              <a:prstDash val="solid"/>
              <a:round/>
            </a:ln>
          </p:spPr>
          <p:txBody>
            <a:bodyPr rtlCol="0" anchor="ctr"/>
            <a:lstStyle/>
            <a:p>
              <a:endParaRPr lang="fr-FR"/>
            </a:p>
          </p:txBody>
        </p:sp>
        <p:sp>
          <p:nvSpPr>
            <p:cNvPr id="15" name="Forme libre : forme 14">
              <a:extLst>
                <a:ext uri="{FF2B5EF4-FFF2-40B4-BE49-F238E27FC236}">
                  <a16:creationId xmlns:a16="http://schemas.microsoft.com/office/drawing/2014/main" id="{37856503-53CF-4054-BD75-3727522B364A}"/>
                </a:ext>
              </a:extLst>
            </p:cNvPr>
            <p:cNvSpPr/>
            <p:nvPr/>
          </p:nvSpPr>
          <p:spPr>
            <a:xfrm>
              <a:off x="4452393" y="1877912"/>
              <a:ext cx="100330" cy="98623"/>
            </a:xfrm>
            <a:custGeom>
              <a:avLst/>
              <a:gdLst>
                <a:gd name="connsiteX0" fmla="*/ 50313 w 100330"/>
                <a:gd name="connsiteY0" fmla="*/ 98763 h 98623"/>
                <a:gd name="connsiteX1" fmla="*/ 14832 w 100330"/>
                <a:gd name="connsiteY1" fmla="*/ 83960 h 98623"/>
                <a:gd name="connsiteX2" fmla="*/ 148 w 100330"/>
                <a:gd name="connsiteY2" fmla="*/ 48598 h 98623"/>
                <a:gd name="connsiteX3" fmla="*/ 1140 w 100330"/>
                <a:gd name="connsiteY3" fmla="*/ 38597 h 98623"/>
                <a:gd name="connsiteX4" fmla="*/ 4354 w 100330"/>
                <a:gd name="connsiteY4" fmla="*/ 27286 h 98623"/>
                <a:gd name="connsiteX5" fmla="*/ 10149 w 100330"/>
                <a:gd name="connsiteY5" fmla="*/ 17285 h 98623"/>
                <a:gd name="connsiteX6" fmla="*/ 9752 w 100330"/>
                <a:gd name="connsiteY6" fmla="*/ 18039 h 98623"/>
                <a:gd name="connsiteX7" fmla="*/ 15348 w 100330"/>
                <a:gd name="connsiteY7" fmla="*/ 11649 h 98623"/>
                <a:gd name="connsiteX8" fmla="*/ 50313 w 100330"/>
                <a:gd name="connsiteY8" fmla="*/ 140 h 98623"/>
                <a:gd name="connsiteX9" fmla="*/ 86270 w 100330"/>
                <a:gd name="connsiteY9" fmla="*/ 12800 h 98623"/>
                <a:gd name="connsiteX10" fmla="*/ 95080 w 100330"/>
                <a:gd name="connsiteY10" fmla="*/ 24031 h 98623"/>
                <a:gd name="connsiteX11" fmla="*/ 99485 w 100330"/>
                <a:gd name="connsiteY11" fmla="*/ 38597 h 98623"/>
                <a:gd name="connsiteX12" fmla="*/ 100478 w 100330"/>
                <a:gd name="connsiteY12" fmla="*/ 48598 h 98623"/>
                <a:gd name="connsiteX13" fmla="*/ 85793 w 100330"/>
                <a:gd name="connsiteY13" fmla="*/ 83920 h 98623"/>
                <a:gd name="connsiteX14" fmla="*/ 50313 w 100330"/>
                <a:gd name="connsiteY14" fmla="*/ 98763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623">
                  <a:moveTo>
                    <a:pt x="50313" y="98763"/>
                  </a:moveTo>
                  <a:cubicBezTo>
                    <a:pt x="36978" y="98763"/>
                    <a:pt x="24436" y="93524"/>
                    <a:pt x="14832" y="83960"/>
                  </a:cubicBezTo>
                  <a:cubicBezTo>
                    <a:pt x="5823" y="74911"/>
                    <a:pt x="148" y="61338"/>
                    <a:pt x="148" y="48598"/>
                  </a:cubicBezTo>
                  <a:cubicBezTo>
                    <a:pt x="148" y="45185"/>
                    <a:pt x="425" y="41891"/>
                    <a:pt x="1140" y="38597"/>
                  </a:cubicBezTo>
                  <a:cubicBezTo>
                    <a:pt x="1814" y="35422"/>
                    <a:pt x="3005" y="31413"/>
                    <a:pt x="4354" y="27286"/>
                  </a:cubicBezTo>
                  <a:cubicBezTo>
                    <a:pt x="6140" y="23793"/>
                    <a:pt x="8204" y="20420"/>
                    <a:pt x="10149" y="17285"/>
                  </a:cubicBezTo>
                  <a:cubicBezTo>
                    <a:pt x="9752" y="17840"/>
                    <a:pt x="9673" y="18039"/>
                    <a:pt x="9752" y="18039"/>
                  </a:cubicBezTo>
                  <a:cubicBezTo>
                    <a:pt x="9871" y="18039"/>
                    <a:pt x="12411" y="14665"/>
                    <a:pt x="15348" y="11649"/>
                  </a:cubicBezTo>
                  <a:cubicBezTo>
                    <a:pt x="22293" y="4902"/>
                    <a:pt x="35708" y="140"/>
                    <a:pt x="50313" y="140"/>
                  </a:cubicBezTo>
                  <a:cubicBezTo>
                    <a:pt x="64799" y="140"/>
                    <a:pt x="78213" y="4902"/>
                    <a:pt x="86270" y="12800"/>
                  </a:cubicBezTo>
                  <a:cubicBezTo>
                    <a:pt x="89206" y="15737"/>
                    <a:pt x="92064" y="19944"/>
                    <a:pt x="95080" y="24031"/>
                  </a:cubicBezTo>
                  <a:lnTo>
                    <a:pt x="99485" y="38597"/>
                  </a:lnTo>
                  <a:cubicBezTo>
                    <a:pt x="100160" y="41891"/>
                    <a:pt x="100478" y="45185"/>
                    <a:pt x="100478" y="48598"/>
                  </a:cubicBezTo>
                  <a:cubicBezTo>
                    <a:pt x="100478" y="61298"/>
                    <a:pt x="94802" y="74792"/>
                    <a:pt x="85793" y="83920"/>
                  </a:cubicBezTo>
                  <a:cubicBezTo>
                    <a:pt x="76586" y="93127"/>
                    <a:pt x="63052" y="98763"/>
                    <a:pt x="50313" y="98763"/>
                  </a:cubicBezTo>
                </a:path>
              </a:pathLst>
            </a:custGeom>
            <a:solidFill>
              <a:srgbClr val="03466D"/>
            </a:solidFill>
            <a:ln w="39688" cap="rnd">
              <a:noFill/>
              <a:prstDash val="solid"/>
              <a:round/>
            </a:ln>
          </p:spPr>
          <p:txBody>
            <a:bodyPr rtlCol="0" anchor="ctr"/>
            <a:lstStyle/>
            <a:p>
              <a:endParaRPr lang="fr-FR"/>
            </a:p>
          </p:txBody>
        </p:sp>
        <p:sp>
          <p:nvSpPr>
            <p:cNvPr id="16" name="Forme libre : forme 15">
              <a:extLst>
                <a:ext uri="{FF2B5EF4-FFF2-40B4-BE49-F238E27FC236}">
                  <a16:creationId xmlns:a16="http://schemas.microsoft.com/office/drawing/2014/main" id="{BF002E25-0178-4A31-AA28-E1628101774B}"/>
                </a:ext>
              </a:extLst>
            </p:cNvPr>
            <p:cNvSpPr/>
            <p:nvPr/>
          </p:nvSpPr>
          <p:spPr>
            <a:xfrm>
              <a:off x="4670706" y="1877912"/>
              <a:ext cx="100330" cy="98623"/>
            </a:xfrm>
            <a:custGeom>
              <a:avLst/>
              <a:gdLst>
                <a:gd name="connsiteX0" fmla="*/ 50336 w 100330"/>
                <a:gd name="connsiteY0" fmla="*/ 98763 h 98623"/>
                <a:gd name="connsiteX1" fmla="*/ 14855 w 100330"/>
                <a:gd name="connsiteY1" fmla="*/ 83960 h 98623"/>
                <a:gd name="connsiteX2" fmla="*/ 170 w 100330"/>
                <a:gd name="connsiteY2" fmla="*/ 48598 h 98623"/>
                <a:gd name="connsiteX3" fmla="*/ 1163 w 100330"/>
                <a:gd name="connsiteY3" fmla="*/ 38597 h 98623"/>
                <a:gd name="connsiteX4" fmla="*/ 4377 w 100330"/>
                <a:gd name="connsiteY4" fmla="*/ 27286 h 98623"/>
                <a:gd name="connsiteX5" fmla="*/ 10172 w 100330"/>
                <a:gd name="connsiteY5" fmla="*/ 17285 h 98623"/>
                <a:gd name="connsiteX6" fmla="*/ 9775 w 100330"/>
                <a:gd name="connsiteY6" fmla="*/ 18039 h 98623"/>
                <a:gd name="connsiteX7" fmla="*/ 15371 w 100330"/>
                <a:gd name="connsiteY7" fmla="*/ 11649 h 98623"/>
                <a:gd name="connsiteX8" fmla="*/ 50336 w 100330"/>
                <a:gd name="connsiteY8" fmla="*/ 140 h 98623"/>
                <a:gd name="connsiteX9" fmla="*/ 86292 w 100330"/>
                <a:gd name="connsiteY9" fmla="*/ 12800 h 98623"/>
                <a:gd name="connsiteX10" fmla="*/ 95103 w 100330"/>
                <a:gd name="connsiteY10" fmla="*/ 24031 h 98623"/>
                <a:gd name="connsiteX11" fmla="*/ 99508 w 100330"/>
                <a:gd name="connsiteY11" fmla="*/ 38597 h 98623"/>
                <a:gd name="connsiteX12" fmla="*/ 100501 w 100330"/>
                <a:gd name="connsiteY12" fmla="*/ 48598 h 98623"/>
                <a:gd name="connsiteX13" fmla="*/ 85816 w 100330"/>
                <a:gd name="connsiteY13" fmla="*/ 83920 h 98623"/>
                <a:gd name="connsiteX14" fmla="*/ 50336 w 100330"/>
                <a:gd name="connsiteY14" fmla="*/ 98763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623">
                  <a:moveTo>
                    <a:pt x="50336" y="98763"/>
                  </a:moveTo>
                  <a:cubicBezTo>
                    <a:pt x="37001" y="98763"/>
                    <a:pt x="24459" y="93524"/>
                    <a:pt x="14855" y="83960"/>
                  </a:cubicBezTo>
                  <a:cubicBezTo>
                    <a:pt x="5846" y="74911"/>
                    <a:pt x="170" y="61338"/>
                    <a:pt x="170" y="48598"/>
                  </a:cubicBezTo>
                  <a:cubicBezTo>
                    <a:pt x="170" y="45185"/>
                    <a:pt x="448" y="41891"/>
                    <a:pt x="1163" y="38597"/>
                  </a:cubicBezTo>
                  <a:cubicBezTo>
                    <a:pt x="1837" y="35422"/>
                    <a:pt x="3028" y="31413"/>
                    <a:pt x="4377" y="27286"/>
                  </a:cubicBezTo>
                  <a:cubicBezTo>
                    <a:pt x="6163" y="23793"/>
                    <a:pt x="8227" y="20420"/>
                    <a:pt x="10172" y="17285"/>
                  </a:cubicBezTo>
                  <a:cubicBezTo>
                    <a:pt x="9775" y="17840"/>
                    <a:pt x="9695" y="18039"/>
                    <a:pt x="9775" y="18039"/>
                  </a:cubicBezTo>
                  <a:cubicBezTo>
                    <a:pt x="9894" y="18039"/>
                    <a:pt x="12434" y="14665"/>
                    <a:pt x="15371" y="11649"/>
                  </a:cubicBezTo>
                  <a:cubicBezTo>
                    <a:pt x="22316" y="4902"/>
                    <a:pt x="35731" y="140"/>
                    <a:pt x="50336" y="140"/>
                  </a:cubicBezTo>
                  <a:cubicBezTo>
                    <a:pt x="64821" y="140"/>
                    <a:pt x="78236" y="4902"/>
                    <a:pt x="86292" y="12800"/>
                  </a:cubicBezTo>
                  <a:cubicBezTo>
                    <a:pt x="89229" y="15737"/>
                    <a:pt x="92087" y="19944"/>
                    <a:pt x="95103" y="24031"/>
                  </a:cubicBezTo>
                  <a:lnTo>
                    <a:pt x="99508" y="38597"/>
                  </a:lnTo>
                  <a:cubicBezTo>
                    <a:pt x="100183" y="41891"/>
                    <a:pt x="100501" y="45185"/>
                    <a:pt x="100501" y="48598"/>
                  </a:cubicBezTo>
                  <a:cubicBezTo>
                    <a:pt x="100501" y="61298"/>
                    <a:pt x="94825" y="74792"/>
                    <a:pt x="85816" y="83920"/>
                  </a:cubicBezTo>
                  <a:cubicBezTo>
                    <a:pt x="76569" y="93127"/>
                    <a:pt x="63075" y="98763"/>
                    <a:pt x="50336" y="98763"/>
                  </a:cubicBezTo>
                </a:path>
              </a:pathLst>
            </a:custGeom>
            <a:solidFill>
              <a:srgbClr val="03466D"/>
            </a:solidFill>
            <a:ln w="39688" cap="rnd">
              <a:noFill/>
              <a:prstDash val="solid"/>
              <a:round/>
            </a:ln>
          </p:spPr>
          <p:txBody>
            <a:bodyPr rtlCol="0" anchor="ctr"/>
            <a:lstStyle/>
            <a:p>
              <a:endParaRPr lang="fr-FR"/>
            </a:p>
          </p:txBody>
        </p:sp>
        <p:sp>
          <p:nvSpPr>
            <p:cNvPr id="17" name="Forme libre : forme 16">
              <a:extLst>
                <a:ext uri="{FF2B5EF4-FFF2-40B4-BE49-F238E27FC236}">
                  <a16:creationId xmlns:a16="http://schemas.microsoft.com/office/drawing/2014/main" id="{F696350F-5BFD-4EA2-96BB-8ECE8024D7A0}"/>
                </a:ext>
              </a:extLst>
            </p:cNvPr>
            <p:cNvSpPr/>
            <p:nvPr/>
          </p:nvSpPr>
          <p:spPr>
            <a:xfrm>
              <a:off x="3820424" y="1347060"/>
              <a:ext cx="1259920" cy="1065173"/>
            </a:xfrm>
            <a:custGeom>
              <a:avLst/>
              <a:gdLst>
                <a:gd name="connsiteX0" fmla="*/ 1161492 w 1259920"/>
                <a:gd name="connsiteY0" fmla="*/ 814359 h 1065173"/>
                <a:gd name="connsiteX1" fmla="*/ 1260076 w 1259920"/>
                <a:gd name="connsiteY1" fmla="*/ 525076 h 1065173"/>
                <a:gd name="connsiteX2" fmla="*/ 776444 w 1259920"/>
                <a:gd name="connsiteY2" fmla="*/ 129 h 1065173"/>
                <a:gd name="connsiteX3" fmla="*/ 38930 w 1259920"/>
                <a:gd name="connsiteY3" fmla="*/ 536347 h 1065173"/>
                <a:gd name="connsiteX4" fmla="*/ 155 w 1259920"/>
                <a:gd name="connsiteY4" fmla="*/ 535157 h 1065173"/>
                <a:gd name="connsiteX5" fmla="*/ 629838 w 1259920"/>
                <a:gd name="connsiteY5" fmla="*/ 1065303 h 1065173"/>
                <a:gd name="connsiteX6" fmla="*/ 952180 w 1259920"/>
                <a:gd name="connsiteY6" fmla="*/ 988666 h 1065173"/>
                <a:gd name="connsiteX7" fmla="*/ 1229675 w 1259920"/>
                <a:gd name="connsiteY7" fmla="*/ 1055063 h 1065173"/>
                <a:gd name="connsiteX8" fmla="*/ 1161492 w 1259920"/>
                <a:gd name="connsiteY8" fmla="*/ 814359 h 106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920" h="1065173">
                  <a:moveTo>
                    <a:pt x="1161492" y="814359"/>
                  </a:moveTo>
                  <a:cubicBezTo>
                    <a:pt x="1223603" y="730658"/>
                    <a:pt x="1260076" y="631597"/>
                    <a:pt x="1260076" y="525076"/>
                  </a:cubicBezTo>
                  <a:cubicBezTo>
                    <a:pt x="1260076" y="270044"/>
                    <a:pt x="1053701" y="56882"/>
                    <a:pt x="776444" y="129"/>
                  </a:cubicBezTo>
                  <a:cubicBezTo>
                    <a:pt x="717706" y="304215"/>
                    <a:pt x="410326" y="536347"/>
                    <a:pt x="38930" y="536347"/>
                  </a:cubicBezTo>
                  <a:cubicBezTo>
                    <a:pt x="25913" y="536347"/>
                    <a:pt x="13014" y="535752"/>
                    <a:pt x="155" y="535157"/>
                  </a:cubicBezTo>
                  <a:cubicBezTo>
                    <a:pt x="6505" y="828805"/>
                    <a:pt x="285707" y="1065303"/>
                    <a:pt x="629838" y="1065303"/>
                  </a:cubicBezTo>
                  <a:cubicBezTo>
                    <a:pt x="747789" y="1065303"/>
                    <a:pt x="857763" y="1037006"/>
                    <a:pt x="952180" y="988666"/>
                  </a:cubicBezTo>
                  <a:cubicBezTo>
                    <a:pt x="1025086" y="1053754"/>
                    <a:pt x="1128194" y="1082130"/>
                    <a:pt x="1229675" y="1055063"/>
                  </a:cubicBezTo>
                  <a:cubicBezTo>
                    <a:pt x="1145458" y="1006208"/>
                    <a:pt x="1115772" y="899568"/>
                    <a:pt x="1161492" y="814359"/>
                  </a:cubicBezTo>
                  <a:close/>
                </a:path>
              </a:pathLst>
            </a:custGeom>
            <a:noFill/>
            <a:ln w="22225" cap="rnd">
              <a:solidFill>
                <a:schemeClr val="accent1"/>
              </a:solid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8353CF10-50C8-4CF4-8905-F48D6283FD7C}"/>
                </a:ext>
              </a:extLst>
            </p:cNvPr>
            <p:cNvSpPr/>
            <p:nvPr/>
          </p:nvSpPr>
          <p:spPr>
            <a:xfrm>
              <a:off x="3110717" y="600228"/>
              <a:ext cx="1496854" cy="1283058"/>
            </a:xfrm>
            <a:custGeom>
              <a:avLst/>
              <a:gdLst>
                <a:gd name="connsiteX0" fmla="*/ 748508 w 1496854"/>
                <a:gd name="connsiteY0" fmla="*/ 85 h 1283058"/>
                <a:gd name="connsiteX1" fmla="*/ 80 w 1496854"/>
                <a:gd name="connsiteY1" fmla="*/ 641595 h 1283058"/>
                <a:gd name="connsiteX2" fmla="*/ 117158 w 1496854"/>
                <a:gd name="connsiteY2" fmla="*/ 985130 h 1283058"/>
                <a:gd name="connsiteX3" fmla="*/ 36196 w 1496854"/>
                <a:gd name="connsiteY3" fmla="*/ 1270999 h 1283058"/>
                <a:gd name="connsiteX4" fmla="*/ 365721 w 1496854"/>
                <a:gd name="connsiteY4" fmla="*/ 1192140 h 1283058"/>
                <a:gd name="connsiteX5" fmla="*/ 748508 w 1496854"/>
                <a:gd name="connsiteY5" fmla="*/ 1283144 h 1283058"/>
                <a:gd name="connsiteX6" fmla="*/ 1496935 w 1496854"/>
                <a:gd name="connsiteY6" fmla="*/ 641595 h 1283058"/>
                <a:gd name="connsiteX7" fmla="*/ 748508 w 1496854"/>
                <a:gd name="connsiteY7" fmla="*/ 85 h 128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54" h="1283058">
                  <a:moveTo>
                    <a:pt x="748508" y="85"/>
                  </a:moveTo>
                  <a:cubicBezTo>
                    <a:pt x="335162" y="85"/>
                    <a:pt x="80" y="287304"/>
                    <a:pt x="80" y="641595"/>
                  </a:cubicBezTo>
                  <a:cubicBezTo>
                    <a:pt x="80" y="768119"/>
                    <a:pt x="43379" y="885752"/>
                    <a:pt x="117158" y="985130"/>
                  </a:cubicBezTo>
                  <a:cubicBezTo>
                    <a:pt x="171451" y="1086333"/>
                    <a:pt x="136169" y="1212976"/>
                    <a:pt x="36196" y="1270999"/>
                  </a:cubicBezTo>
                  <a:cubicBezTo>
                    <a:pt x="156687" y="1303107"/>
                    <a:pt x="279123" y="1269412"/>
                    <a:pt x="365721" y="1192140"/>
                  </a:cubicBezTo>
                  <a:cubicBezTo>
                    <a:pt x="477799" y="1249528"/>
                    <a:pt x="608450" y="1283144"/>
                    <a:pt x="748508" y="1283144"/>
                  </a:cubicBezTo>
                  <a:cubicBezTo>
                    <a:pt x="1161853" y="1283144"/>
                    <a:pt x="1496935" y="995925"/>
                    <a:pt x="1496935" y="641595"/>
                  </a:cubicBezTo>
                  <a:cubicBezTo>
                    <a:pt x="1496935" y="287304"/>
                    <a:pt x="1161853" y="85"/>
                    <a:pt x="748508" y="85"/>
                  </a:cubicBezTo>
                  <a:close/>
                </a:path>
              </a:pathLst>
            </a:custGeom>
            <a:noFill/>
            <a:ln w="22225" cap="rnd">
              <a:solidFill>
                <a:schemeClr val="accent1"/>
              </a:solidFill>
              <a:prstDash val="solid"/>
              <a:round/>
            </a:ln>
          </p:spPr>
          <p:txBody>
            <a:bodyPr rtlCol="0" anchor="ctr"/>
            <a:lstStyle/>
            <a:p>
              <a:endParaRPr lang="fr-FR"/>
            </a:p>
          </p:txBody>
        </p:sp>
      </p:grpSp>
      <p:pic>
        <p:nvPicPr>
          <p:cNvPr id="19" name="Image 18">
            <a:extLst>
              <a:ext uri="{FF2B5EF4-FFF2-40B4-BE49-F238E27FC236}">
                <a16:creationId xmlns:a16="http://schemas.microsoft.com/office/drawing/2014/main" id="{1E6C9120-E233-594E-8399-B8AF87498E2E}"/>
              </a:ext>
            </a:extLst>
          </p:cNvPr>
          <p:cNvPicPr>
            <a:picLocks noChangeAspect="1"/>
          </p:cNvPicPr>
          <p:nvPr/>
        </p:nvPicPr>
        <p:blipFill>
          <a:blip r:embed="rId3"/>
          <a:stretch>
            <a:fillRect/>
          </a:stretch>
        </p:blipFill>
        <p:spPr>
          <a:xfrm>
            <a:off x="94958" y="2801136"/>
            <a:ext cx="2159124" cy="37609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p:nvPr/>
        </p:nvSpPr>
        <p:spPr>
          <a:xfrm>
            <a:off x="6841708" y="0"/>
            <a:ext cx="4518719" cy="6858000"/>
          </a:xfrm>
          <a:prstGeom prst="rect">
            <a:avLst/>
          </a:prstGeom>
          <a:solidFill>
            <a:schemeClr val="accent1"/>
          </a:solidFill>
        </p:spPr>
        <p:txBody>
          <a:bodyPr wrap="square" lIns="432000" tIns="972000" rIns="252000" anchor="t">
            <a:noAutofit/>
          </a:bodyPr>
          <a:lstStyle/>
          <a:p>
            <a:pPr>
              <a:lnSpc>
                <a:spcPct val="90000"/>
              </a:lnSpc>
              <a:spcBef>
                <a:spcPts val="1200"/>
              </a:spcBef>
            </a:pPr>
            <a:r>
              <a:rPr lang="fr-FR" dirty="0">
                <a:solidFill>
                  <a:schemeClr val="bg1"/>
                </a:solidFill>
                <a:sym typeface="Helvetica Neue"/>
              </a:rPr>
              <a:t>Je suis né grâce à un don de spermatozoïdes, je suis majeur et</a:t>
            </a:r>
            <a:br>
              <a:rPr lang="fr-FR" dirty="0">
                <a:solidFill>
                  <a:schemeClr val="bg1"/>
                </a:solidFill>
                <a:sym typeface="Helvetica Neue"/>
              </a:rPr>
            </a:br>
            <a:r>
              <a:rPr lang="fr-FR" dirty="0">
                <a:solidFill>
                  <a:schemeClr val="bg1"/>
                </a:solidFill>
                <a:sym typeface="Helvetica Neue"/>
              </a:rPr>
              <a:t>je souhaite accéder à mes origines.</a:t>
            </a:r>
          </a:p>
          <a:p>
            <a:pPr>
              <a:lnSpc>
                <a:spcPct val="90000"/>
              </a:lnSpc>
              <a:spcBef>
                <a:spcPts val="1200"/>
              </a:spcBef>
            </a:pPr>
            <a:r>
              <a:rPr lang="fr-FR" b="1" dirty="0">
                <a:solidFill>
                  <a:schemeClr val="bg1"/>
                </a:solidFill>
                <a:sym typeface="Helvetica Neue"/>
              </a:rPr>
              <a:t>Quelle démarche dois-je entreprendre ? </a:t>
            </a:r>
            <a:endParaRPr b="1" dirty="0">
              <a:solidFill>
                <a:schemeClr val="bg1"/>
              </a:solidFill>
            </a:endParaRPr>
          </a:p>
        </p:txBody>
      </p:sp>
      <p:sp>
        <p:nvSpPr>
          <p:cNvPr id="182" name="Google Shape;182;p14"/>
          <p:cNvSpPr txBox="1"/>
          <p:nvPr/>
        </p:nvSpPr>
        <p:spPr>
          <a:xfrm>
            <a:off x="626776" y="1118921"/>
            <a:ext cx="5951824" cy="75709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1100"/>
              <a:buFont typeface="Arial"/>
              <a:buNone/>
            </a:pPr>
            <a:r>
              <a:rPr lang="fr-FR" sz="1600">
                <a:solidFill>
                  <a:schemeClr val="dk1"/>
                </a:solidFill>
                <a:ea typeface="Helvetica Neue"/>
                <a:cs typeface="Helvetica Neue"/>
                <a:sym typeface="Helvetica Neue"/>
              </a:rPr>
              <a:t>La "Commission d’accès aux données non identifiantes et</a:t>
            </a:r>
            <a:br>
              <a:rPr lang="fr-FR" sz="1600">
                <a:solidFill>
                  <a:schemeClr val="dk1"/>
                </a:solidFill>
                <a:ea typeface="Helvetica Neue"/>
                <a:cs typeface="Helvetica Neue"/>
                <a:sym typeface="Helvetica Neue"/>
              </a:rPr>
            </a:br>
            <a:r>
              <a:rPr lang="fr-FR" sz="1600">
                <a:solidFill>
                  <a:schemeClr val="dk1"/>
                </a:solidFill>
                <a:ea typeface="Helvetica Neue"/>
                <a:cs typeface="Helvetica Neue"/>
                <a:sym typeface="Helvetica Neue"/>
              </a:rPr>
              <a:t>à l’identité du tiers donneur" répond aux demandes des personnes issues d’un don. </a:t>
            </a:r>
            <a:endParaRPr sz="1600">
              <a:solidFill>
                <a:schemeClr val="dk1"/>
              </a:solidFill>
              <a:ea typeface="Helvetica Neue"/>
              <a:cs typeface="Helvetica Neue"/>
              <a:sym typeface="Helvetica Neue"/>
            </a:endParaRPr>
          </a:p>
        </p:txBody>
      </p:sp>
      <p:pic>
        <p:nvPicPr>
          <p:cNvPr id="3" name="Image 2" descr="Une image contenant personne, bâtiment, extérieur, homme&#10;&#10;Description générée automatiquement">
            <a:extLst>
              <a:ext uri="{FF2B5EF4-FFF2-40B4-BE49-F238E27FC236}">
                <a16:creationId xmlns:a16="http://schemas.microsoft.com/office/drawing/2014/main" id="{16037DEA-B26C-4561-8C9E-14ADB73569D1}"/>
              </a:ext>
            </a:extLst>
          </p:cNvPr>
          <p:cNvPicPr>
            <a:picLocks noChangeAspect="1"/>
          </p:cNvPicPr>
          <p:nvPr/>
        </p:nvPicPr>
        <p:blipFill rotWithShape="1">
          <a:blip r:embed="rId3"/>
          <a:srcRect l="3711" t="11333" r="7623"/>
          <a:stretch/>
        </p:blipFill>
        <p:spPr>
          <a:xfrm>
            <a:off x="5832337" y="3181416"/>
            <a:ext cx="4248427" cy="2832284"/>
          </a:xfrm>
          <a:prstGeom prst="rect">
            <a:avLst/>
          </a:prstGeom>
        </p:spPr>
      </p:pic>
      <p:sp>
        <p:nvSpPr>
          <p:cNvPr id="7" name="Google Shape;182;p14">
            <a:extLst>
              <a:ext uri="{FF2B5EF4-FFF2-40B4-BE49-F238E27FC236}">
                <a16:creationId xmlns:a16="http://schemas.microsoft.com/office/drawing/2014/main" id="{6EBF2C37-0213-4E8F-B513-12FA0AC0AAB9}"/>
              </a:ext>
            </a:extLst>
          </p:cNvPr>
          <p:cNvSpPr txBox="1"/>
          <p:nvPr/>
        </p:nvSpPr>
        <p:spPr>
          <a:xfrm>
            <a:off x="626776" y="2173021"/>
            <a:ext cx="4942453" cy="3859478"/>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Font typeface="Arial"/>
              <a:buNone/>
            </a:pPr>
            <a:r>
              <a:rPr lang="fr-FR" sz="1600" b="1" dirty="0">
                <a:solidFill>
                  <a:schemeClr val="dk1"/>
                </a:solidFill>
                <a:ea typeface="Helvetica Neue"/>
                <a:cs typeface="Helvetica Neue"/>
                <a:sym typeface="Helvetica Neue"/>
              </a:rPr>
              <a:t>À partir du 1</a:t>
            </a:r>
            <a:r>
              <a:rPr lang="fr-FR" sz="1600" b="1" baseline="30000" dirty="0">
                <a:solidFill>
                  <a:schemeClr val="dk1"/>
                </a:solidFill>
                <a:ea typeface="Helvetica Neue"/>
                <a:cs typeface="Helvetica Neue"/>
                <a:sym typeface="Helvetica Neue"/>
              </a:rPr>
              <a:t>er</a:t>
            </a:r>
            <a:r>
              <a:rPr lang="fr-FR" sz="1600" b="1" dirty="0">
                <a:solidFill>
                  <a:schemeClr val="dk1"/>
                </a:solidFill>
                <a:ea typeface="Helvetica Neue"/>
                <a:cs typeface="Helvetica Neue"/>
                <a:sym typeface="Helvetica Neue"/>
              </a:rPr>
              <a:t> septembre 2022, vous pourrez saisir la Commission en demandant l’accès aux données du tiers donneur et en fournissant les informations suivantes : nom, prénom, date de naissance, nom du centre si vous le connaissez et identité des parents. </a:t>
            </a:r>
            <a:r>
              <a:rPr lang="fr-FR" sz="1600" dirty="0">
                <a:solidFill>
                  <a:schemeClr val="dk1"/>
                </a:solidFill>
                <a:ea typeface="Helvetica Neue"/>
                <a:cs typeface="Helvetica Neue"/>
                <a:sym typeface="Helvetica Neue"/>
              </a:rPr>
              <a:t>La Commission contacte l’Agence de la </a:t>
            </a:r>
            <a:r>
              <a:rPr lang="fr-FR" sz="1600" dirty="0" smtClean="0">
                <a:solidFill>
                  <a:schemeClr val="dk1"/>
                </a:solidFill>
                <a:ea typeface="Helvetica Neue"/>
                <a:cs typeface="Helvetica Neue"/>
                <a:sym typeface="Helvetica Neue"/>
              </a:rPr>
              <a:t>biomédecine</a:t>
            </a:r>
            <a:r>
              <a:rPr lang="fr-FR" sz="1600" dirty="0">
                <a:solidFill>
                  <a:schemeClr val="dk1"/>
                </a:solidFill>
                <a:ea typeface="Helvetica Neue"/>
                <a:cs typeface="Helvetica Neue"/>
                <a:sym typeface="Helvetica Neue"/>
              </a:rPr>
              <a:t>. Dans le cas où votre tiers donneur a donné son accord à la transmission de ses données, l’Agence de la biomédecine transmet son identité et ses données non </a:t>
            </a:r>
            <a:r>
              <a:rPr lang="fr-FR" sz="1600" dirty="0" err="1">
                <a:solidFill>
                  <a:schemeClr val="dk1"/>
                </a:solidFill>
                <a:ea typeface="Helvetica Neue"/>
                <a:cs typeface="Helvetica Neue"/>
                <a:sym typeface="Helvetica Neue"/>
              </a:rPr>
              <a:t>identifiantes</a:t>
            </a:r>
            <a:r>
              <a:rPr lang="fr-FR" sz="1600" dirty="0">
                <a:solidFill>
                  <a:schemeClr val="dk1"/>
                </a:solidFill>
                <a:ea typeface="Helvetica Neue"/>
                <a:cs typeface="Helvetica Neue"/>
                <a:sym typeface="Helvetica Neue"/>
              </a:rPr>
              <a:t> à la Commission qui vous partage</a:t>
            </a:r>
            <a:br>
              <a:rPr lang="fr-FR" sz="1600" dirty="0">
                <a:solidFill>
                  <a:schemeClr val="dk1"/>
                </a:solidFill>
                <a:ea typeface="Helvetica Neue"/>
                <a:cs typeface="Helvetica Neue"/>
                <a:sym typeface="Helvetica Neue"/>
              </a:rPr>
            </a:br>
            <a:r>
              <a:rPr lang="fr-FR" sz="1600" dirty="0">
                <a:solidFill>
                  <a:schemeClr val="dk1"/>
                </a:solidFill>
                <a:ea typeface="Helvetica Neue"/>
                <a:cs typeface="Helvetica Neue"/>
                <a:sym typeface="Helvetica Neue"/>
              </a:rPr>
              <a:t>alors ces informations</a:t>
            </a:r>
            <a:r>
              <a:rPr lang="fr-FR" sz="1600" dirty="0" smtClean="0">
                <a:solidFill>
                  <a:schemeClr val="dk1"/>
                </a:solidFill>
                <a:ea typeface="Helvetica Neue"/>
                <a:cs typeface="Helvetica Neue"/>
                <a:sym typeface="Helvetica Neue"/>
              </a:rPr>
              <a:t>. Dans le cas où le tiers donneur ne figure pas dans le registre géré par l’Agence de la biomédecine, la Commission recontacte le tiers donneur pour recueillir son consentement ou non à la transmission de ses données aux personnes issues de son don. </a:t>
            </a:r>
            <a:endParaRPr sz="1600" b="1" dirty="0">
              <a:solidFill>
                <a:schemeClr val="dk1"/>
              </a:solidFill>
              <a:ea typeface="Helvetica Neue"/>
              <a:cs typeface="Helvetica Neue"/>
              <a:sym typeface="Helvetica Neue"/>
            </a:endParaRPr>
          </a:p>
        </p:txBody>
      </p:sp>
      <p:sp>
        <p:nvSpPr>
          <p:cNvPr id="9" name="Forme libre : forme 8">
            <a:extLst>
              <a:ext uri="{FF2B5EF4-FFF2-40B4-BE49-F238E27FC236}">
                <a16:creationId xmlns:a16="http://schemas.microsoft.com/office/drawing/2014/main" id="{A67CDB8B-086C-4E69-BCF4-5025DC7DDDA8}"/>
              </a:ext>
            </a:extLst>
          </p:cNvPr>
          <p:cNvSpPr/>
          <p:nvPr/>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sp>
        <p:nvSpPr>
          <p:cNvPr id="11" name="Triangle isocèle 10">
            <a:extLst>
              <a:ext uri="{FF2B5EF4-FFF2-40B4-BE49-F238E27FC236}">
                <a16:creationId xmlns:a16="http://schemas.microsoft.com/office/drawing/2014/main" id="{52686391-ED6D-43B4-A6EE-8F27856266D0}"/>
              </a:ext>
            </a:extLst>
          </p:cNvPr>
          <p:cNvSpPr/>
          <p:nvPr/>
        </p:nvSpPr>
        <p:spPr>
          <a:xfrm rot="16200000" flipH="1">
            <a:off x="6592862" y="1176497"/>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B1BE9585-8F4C-4FFC-BF29-2A83B9EFF990}"/>
              </a:ext>
            </a:extLst>
          </p:cNvPr>
          <p:cNvGrpSpPr/>
          <p:nvPr/>
        </p:nvGrpSpPr>
        <p:grpSpPr>
          <a:xfrm>
            <a:off x="7056346" y="844300"/>
            <a:ext cx="184559" cy="171519"/>
            <a:chOff x="4429125" y="1881187"/>
            <a:chExt cx="3324967" cy="3090033"/>
          </a:xfrm>
          <a:solidFill>
            <a:schemeClr val="bg1"/>
          </a:solidFill>
        </p:grpSpPr>
        <p:sp>
          <p:nvSpPr>
            <p:cNvPr id="10" name="Forme libre : forme 9">
              <a:extLst>
                <a:ext uri="{FF2B5EF4-FFF2-40B4-BE49-F238E27FC236}">
                  <a16:creationId xmlns:a16="http://schemas.microsoft.com/office/drawing/2014/main" id="{4D12AEBF-1DFB-42BF-B637-78C39CB8D3B5}"/>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2" name="Forme libre : forme 11">
              <a:extLst>
                <a:ext uri="{FF2B5EF4-FFF2-40B4-BE49-F238E27FC236}">
                  <a16:creationId xmlns:a16="http://schemas.microsoft.com/office/drawing/2014/main" id="{759DD848-35EC-4799-9732-79C9636BB433}"/>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3" name="Groupe 12">
            <a:extLst>
              <a:ext uri="{FF2B5EF4-FFF2-40B4-BE49-F238E27FC236}">
                <a16:creationId xmlns:a16="http://schemas.microsoft.com/office/drawing/2014/main" id="{5AF58B9B-B18E-485B-ABA8-02963BEB4FA3}"/>
              </a:ext>
            </a:extLst>
          </p:cNvPr>
          <p:cNvGrpSpPr/>
          <p:nvPr/>
        </p:nvGrpSpPr>
        <p:grpSpPr>
          <a:xfrm rot="10800000">
            <a:off x="8970687" y="2251356"/>
            <a:ext cx="184559" cy="171519"/>
            <a:chOff x="4429125" y="1881187"/>
            <a:chExt cx="3324967" cy="3090033"/>
          </a:xfrm>
          <a:solidFill>
            <a:schemeClr val="bg1"/>
          </a:solidFill>
        </p:grpSpPr>
        <p:sp>
          <p:nvSpPr>
            <p:cNvPr id="14" name="Forme libre : forme 13">
              <a:extLst>
                <a:ext uri="{FF2B5EF4-FFF2-40B4-BE49-F238E27FC236}">
                  <a16:creationId xmlns:a16="http://schemas.microsoft.com/office/drawing/2014/main" id="{2652624C-EA9D-446B-BD46-6EE4ECD8005D}"/>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5" name="Forme libre : forme 14">
              <a:extLst>
                <a:ext uri="{FF2B5EF4-FFF2-40B4-BE49-F238E27FC236}">
                  <a16:creationId xmlns:a16="http://schemas.microsoft.com/office/drawing/2014/main" id="{7C024DC4-6670-4C8D-93A6-345D8491A8EB}"/>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p:nvPr/>
        </p:nvSpPr>
        <p:spPr>
          <a:xfrm>
            <a:off x="2197100" y="0"/>
            <a:ext cx="9994900" cy="1328041"/>
          </a:xfrm>
          <a:prstGeom prst="rect">
            <a:avLst/>
          </a:prstGeom>
          <a:solidFill>
            <a:schemeClr val="accent1"/>
          </a:solidFill>
        </p:spPr>
        <p:txBody>
          <a:bodyPr wrap="square" lIns="540000" tIns="0" rIns="252000" bIns="0" anchor="ctr">
            <a:noAutofit/>
          </a:bodyPr>
          <a:lstStyle/>
          <a:p>
            <a:pPr>
              <a:lnSpc>
                <a:spcPct val="90000"/>
              </a:lnSpc>
              <a:spcBef>
                <a:spcPts val="1200"/>
              </a:spcBef>
            </a:pPr>
            <a:r>
              <a:rPr lang="fr-FR" dirty="0">
                <a:solidFill>
                  <a:schemeClr val="bg1"/>
                </a:solidFill>
                <a:sym typeface="Helvetica Neue"/>
              </a:rPr>
              <a:t>Une personne majeure issue d’un don </a:t>
            </a:r>
            <a:r>
              <a:rPr lang="fr-FR" dirty="0" err="1">
                <a:solidFill>
                  <a:schemeClr val="bg1"/>
                </a:solidFill>
                <a:sym typeface="Helvetica Neue"/>
              </a:rPr>
              <a:t>pourra-t-elle</a:t>
            </a:r>
            <a:r>
              <a:rPr lang="fr-FR" dirty="0">
                <a:solidFill>
                  <a:schemeClr val="bg1"/>
                </a:solidFill>
                <a:sym typeface="Helvetica Neue"/>
              </a:rPr>
              <a:t> toujours avoir accès aux données</a:t>
            </a:r>
            <a:br>
              <a:rPr lang="fr-FR" dirty="0">
                <a:solidFill>
                  <a:schemeClr val="bg1"/>
                </a:solidFill>
                <a:sym typeface="Helvetica Neue"/>
              </a:rPr>
            </a:br>
            <a:r>
              <a:rPr lang="fr-FR" dirty="0">
                <a:solidFill>
                  <a:schemeClr val="bg1"/>
                </a:solidFill>
                <a:sym typeface="Helvetica Neue"/>
              </a:rPr>
              <a:t>non </a:t>
            </a:r>
            <a:r>
              <a:rPr lang="fr-FR" dirty="0" err="1">
                <a:solidFill>
                  <a:schemeClr val="bg1"/>
                </a:solidFill>
                <a:sym typeface="Helvetica Neue"/>
              </a:rPr>
              <a:t>identifiantes</a:t>
            </a:r>
            <a:r>
              <a:rPr lang="fr-FR" dirty="0">
                <a:solidFill>
                  <a:schemeClr val="bg1"/>
                </a:solidFill>
                <a:sym typeface="Helvetica Neue"/>
              </a:rPr>
              <a:t> et à l'identité de son tiers donneur </a:t>
            </a:r>
            <a:r>
              <a:rPr lang="fr-FR" dirty="0" smtClean="0">
                <a:solidFill>
                  <a:schemeClr val="bg1"/>
                </a:solidFill>
                <a:sym typeface="Helvetica Neue"/>
              </a:rPr>
              <a:t>à compter du 1</a:t>
            </a:r>
            <a:r>
              <a:rPr lang="fr-FR" baseline="30000" dirty="0" smtClean="0">
                <a:solidFill>
                  <a:schemeClr val="bg1"/>
                </a:solidFill>
                <a:sym typeface="Helvetica Neue"/>
              </a:rPr>
              <a:t>er</a:t>
            </a:r>
            <a:r>
              <a:rPr lang="fr-FR" dirty="0" smtClean="0">
                <a:solidFill>
                  <a:schemeClr val="bg1"/>
                </a:solidFill>
                <a:sym typeface="Helvetica Neue"/>
              </a:rPr>
              <a:t> septembre 2022?</a:t>
            </a:r>
            <a:endParaRPr dirty="0">
              <a:solidFill>
                <a:schemeClr val="bg1"/>
              </a:solidFill>
            </a:endParaRPr>
          </a:p>
        </p:txBody>
      </p:sp>
      <p:sp>
        <p:nvSpPr>
          <p:cNvPr id="7" name="Google Shape;189;p15">
            <a:extLst>
              <a:ext uri="{FF2B5EF4-FFF2-40B4-BE49-F238E27FC236}">
                <a16:creationId xmlns:a16="http://schemas.microsoft.com/office/drawing/2014/main" id="{9A4CA7E6-8DDF-456C-ADDF-A8AA5C84E5A4}"/>
              </a:ext>
            </a:extLst>
          </p:cNvPr>
          <p:cNvSpPr txBox="1"/>
          <p:nvPr/>
        </p:nvSpPr>
        <p:spPr>
          <a:xfrm>
            <a:off x="6855766" y="2413812"/>
            <a:ext cx="4210493" cy="2912930"/>
          </a:xfrm>
          <a:prstGeom prst="rect">
            <a:avLst/>
          </a:prstGeom>
          <a:ln w="19050">
            <a:solidFill>
              <a:schemeClr val="accent5"/>
            </a:solidFill>
          </a:ln>
        </p:spPr>
        <p:txBody>
          <a:bodyPr vert="horz" wrap="square" lIns="288000" tIns="216000" rIns="180000" bIns="45720" rtlCol="0">
            <a:no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r-FR" dirty="0">
                <a:sym typeface="Helvetica Neue"/>
              </a:rPr>
              <a:t>l’accès aux origines ne pourra être possible que si le donneur donne son accord pour la transmission de ses données aux personnes majeures issues de son don. </a:t>
            </a:r>
            <a:br>
              <a:rPr lang="fr-FR" dirty="0">
                <a:sym typeface="Helvetica Neue"/>
              </a:rPr>
            </a:br>
            <a:r>
              <a:rPr lang="fr-FR" dirty="0">
                <a:sym typeface="Helvetica Neue"/>
              </a:rPr>
              <a:t>Si le tiers donneur n’est pas retrouvé par la Commission, ne répond pas à la demande ou refuse de consentir à la communication de ses données, la personne majeure issue du don n’aura pas accès à ses données non </a:t>
            </a:r>
            <a:r>
              <a:rPr lang="fr-FR" dirty="0" err="1">
                <a:sym typeface="Helvetica Neue"/>
              </a:rPr>
              <a:t>identifiantes</a:t>
            </a:r>
            <a:r>
              <a:rPr lang="fr-FR" dirty="0">
                <a:sym typeface="Helvetica Neue"/>
              </a:rPr>
              <a:t> et à son identité.  </a:t>
            </a:r>
            <a:endParaRPr dirty="0">
              <a:sym typeface="Helvetica Neue"/>
            </a:endParaRPr>
          </a:p>
        </p:txBody>
      </p:sp>
      <p:sp>
        <p:nvSpPr>
          <p:cNvPr id="8" name="Google Shape;189;p15">
            <a:extLst>
              <a:ext uri="{FF2B5EF4-FFF2-40B4-BE49-F238E27FC236}">
                <a16:creationId xmlns:a16="http://schemas.microsoft.com/office/drawing/2014/main" id="{D1DC6203-A55E-4EC2-A4B1-A2D5FE0F5C93}"/>
              </a:ext>
            </a:extLst>
          </p:cNvPr>
          <p:cNvSpPr txBox="1"/>
          <p:nvPr/>
        </p:nvSpPr>
        <p:spPr>
          <a:xfrm>
            <a:off x="1040071" y="2465310"/>
            <a:ext cx="4212000" cy="1829399"/>
          </a:xfrm>
          <a:prstGeom prst="rect">
            <a:avLst/>
          </a:prstGeom>
          <a:ln w="19050">
            <a:solidFill>
              <a:schemeClr val="accent5"/>
            </a:solidFill>
          </a:ln>
        </p:spPr>
        <p:txBody>
          <a:bodyPr vert="horz" wrap="square" lIns="288000" tIns="216000" rIns="180000" bIns="45720" rtlCol="0">
            <a:no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r-FR" dirty="0">
                <a:sym typeface="Helvetica Neue"/>
              </a:rPr>
              <a:t>le tiers donneur doit obligatoirement consentir à l’accès à ses données non identifiantes et à son identité. Ainsi, toute personne majeure issue de son don pourra avoir accès à son identité et ses données non identifiantes. </a:t>
            </a:r>
            <a:endParaRPr dirty="0">
              <a:sym typeface="Helvetica Neue"/>
            </a:endParaRPr>
          </a:p>
        </p:txBody>
      </p:sp>
      <p:sp>
        <p:nvSpPr>
          <p:cNvPr id="9" name="Google Shape;189;p15">
            <a:extLst>
              <a:ext uri="{FF2B5EF4-FFF2-40B4-BE49-F238E27FC236}">
                <a16:creationId xmlns:a16="http://schemas.microsoft.com/office/drawing/2014/main" id="{935D365C-06C7-4779-AAE5-6BD806CC4568}"/>
              </a:ext>
            </a:extLst>
          </p:cNvPr>
          <p:cNvSpPr txBox="1"/>
          <p:nvPr/>
        </p:nvSpPr>
        <p:spPr>
          <a:xfrm>
            <a:off x="6855766" y="1753283"/>
            <a:ext cx="4210493" cy="660529"/>
          </a:xfrm>
          <a:prstGeom prst="rect">
            <a:avLst/>
          </a:prstGeom>
          <a:solidFill>
            <a:schemeClr val="accent5"/>
          </a:solidFill>
          <a:ln w="19050">
            <a:solidFill>
              <a:schemeClr val="accent5"/>
            </a:solidFill>
          </a:ln>
        </p:spPr>
        <p:txBody>
          <a:bodyPr vert="horz" wrap="square" lIns="288000" tIns="45720" rIns="91440" bIns="45720" rtlCol="0" anchor="ctr">
            <a:no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fr-FR" b="1" dirty="0">
                <a:solidFill>
                  <a:schemeClr val="bg1"/>
                </a:solidFill>
                <a:sym typeface="Helvetica Neue"/>
              </a:rPr>
              <a:t>SI LE DON A ÉTÉ RÉALISÉ</a:t>
            </a:r>
            <a:br>
              <a:rPr lang="fr-FR" b="1" dirty="0">
                <a:solidFill>
                  <a:schemeClr val="bg1"/>
                </a:solidFill>
                <a:sym typeface="Helvetica Neue"/>
              </a:rPr>
            </a:br>
            <a:r>
              <a:rPr lang="fr-FR" b="1" dirty="0">
                <a:solidFill>
                  <a:schemeClr val="accent3"/>
                </a:solidFill>
                <a:sym typeface="Helvetica Neue"/>
              </a:rPr>
              <a:t>AVANT LE 1</a:t>
            </a:r>
            <a:r>
              <a:rPr lang="fr-FR" b="1" baseline="30000" dirty="0">
                <a:solidFill>
                  <a:schemeClr val="accent3"/>
                </a:solidFill>
                <a:sym typeface="Helvetica Neue"/>
              </a:rPr>
              <a:t>er</a:t>
            </a:r>
            <a:r>
              <a:rPr lang="fr-FR" b="1" dirty="0">
                <a:solidFill>
                  <a:schemeClr val="accent3"/>
                </a:solidFill>
                <a:sym typeface="Helvetica Neue"/>
              </a:rPr>
              <a:t> SEPTEMBRE 2022,</a:t>
            </a:r>
          </a:p>
        </p:txBody>
      </p:sp>
      <p:sp>
        <p:nvSpPr>
          <p:cNvPr id="189" name="Google Shape;189;p15"/>
          <p:cNvSpPr txBox="1"/>
          <p:nvPr/>
        </p:nvSpPr>
        <p:spPr>
          <a:xfrm>
            <a:off x="1040071" y="1804781"/>
            <a:ext cx="4210493" cy="660529"/>
          </a:xfrm>
          <a:prstGeom prst="rect">
            <a:avLst/>
          </a:prstGeom>
          <a:solidFill>
            <a:schemeClr val="accent5"/>
          </a:solidFill>
          <a:ln w="19050">
            <a:solidFill>
              <a:schemeClr val="accent5"/>
            </a:solidFill>
          </a:ln>
        </p:spPr>
        <p:txBody>
          <a:bodyPr vert="horz" wrap="square" lIns="288000" tIns="45720" rIns="91440" bIns="45720" rtlCol="0" anchor="ctr">
            <a:no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fr-FR" b="1" dirty="0">
                <a:solidFill>
                  <a:schemeClr val="bg1"/>
                </a:solidFill>
                <a:sym typeface="Helvetica Neue"/>
              </a:rPr>
              <a:t>SI LE DON EST RÉALISÉ</a:t>
            </a:r>
            <a:br>
              <a:rPr lang="fr-FR" b="1" dirty="0">
                <a:solidFill>
                  <a:schemeClr val="bg1"/>
                </a:solidFill>
                <a:sym typeface="Helvetica Neue"/>
              </a:rPr>
            </a:br>
            <a:r>
              <a:rPr lang="fr-FR" b="1" dirty="0">
                <a:solidFill>
                  <a:schemeClr val="accent3"/>
                </a:solidFill>
                <a:sym typeface="Helvetica Neue"/>
              </a:rPr>
              <a:t>À PARTIR DU 1</a:t>
            </a:r>
            <a:r>
              <a:rPr lang="fr-FR" b="1" baseline="30000" dirty="0">
                <a:solidFill>
                  <a:schemeClr val="accent3"/>
                </a:solidFill>
                <a:sym typeface="Helvetica Neue"/>
              </a:rPr>
              <a:t>er</a:t>
            </a:r>
            <a:r>
              <a:rPr lang="fr-FR" b="1" dirty="0">
                <a:solidFill>
                  <a:schemeClr val="accent3"/>
                </a:solidFill>
                <a:sym typeface="Helvetica Neue"/>
              </a:rPr>
              <a:t> SEPTEMBRE 2022,</a:t>
            </a:r>
          </a:p>
        </p:txBody>
      </p:sp>
      <p:sp>
        <p:nvSpPr>
          <p:cNvPr id="10" name="Forme libre : forme 9">
            <a:extLst>
              <a:ext uri="{FF2B5EF4-FFF2-40B4-BE49-F238E27FC236}">
                <a16:creationId xmlns:a16="http://schemas.microsoft.com/office/drawing/2014/main" id="{56B09538-7CE6-4FFD-B3B9-B23163042627}"/>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grpSp>
        <p:nvGrpSpPr>
          <p:cNvPr id="2" name="Groupe 1">
            <a:extLst>
              <a:ext uri="{FF2B5EF4-FFF2-40B4-BE49-F238E27FC236}">
                <a16:creationId xmlns:a16="http://schemas.microsoft.com/office/drawing/2014/main" id="{4ACA0B8F-778D-4296-BCEF-7B6AD8F27F67}"/>
              </a:ext>
            </a:extLst>
          </p:cNvPr>
          <p:cNvGrpSpPr/>
          <p:nvPr/>
        </p:nvGrpSpPr>
        <p:grpSpPr>
          <a:xfrm>
            <a:off x="5640279" y="4178657"/>
            <a:ext cx="792121" cy="801436"/>
            <a:chOff x="5696927" y="3740507"/>
            <a:chExt cx="792121" cy="801436"/>
          </a:xfrm>
        </p:grpSpPr>
        <p:sp>
          <p:nvSpPr>
            <p:cNvPr id="12" name="Forme libre : forme 11">
              <a:extLst>
                <a:ext uri="{FF2B5EF4-FFF2-40B4-BE49-F238E27FC236}">
                  <a16:creationId xmlns:a16="http://schemas.microsoft.com/office/drawing/2014/main" id="{A6F072DC-16C6-4A69-A629-A82A58724530}"/>
                </a:ext>
              </a:extLst>
            </p:cNvPr>
            <p:cNvSpPr/>
            <p:nvPr/>
          </p:nvSpPr>
          <p:spPr>
            <a:xfrm rot="8049258" flipV="1">
              <a:off x="5742694" y="4336710"/>
              <a:ext cx="207045" cy="103835"/>
            </a:xfrm>
            <a:custGeom>
              <a:avLst/>
              <a:gdLst>
                <a:gd name="connsiteX0" fmla="*/ 50 w 473868"/>
                <a:gd name="connsiteY0" fmla="*/ 173 h 237648"/>
                <a:gd name="connsiteX1" fmla="*/ 467449 w 473868"/>
                <a:gd name="connsiteY1" fmla="*/ 173 h 237648"/>
                <a:gd name="connsiteX2" fmla="*/ 473918 w 473868"/>
                <a:gd name="connsiteY2" fmla="*/ 237821 h 237648"/>
                <a:gd name="connsiteX3" fmla="*/ 6598 w 473868"/>
                <a:gd name="connsiteY3" fmla="*/ 237781 h 237648"/>
                <a:gd name="connsiteX4" fmla="*/ 50 w 473868"/>
                <a:gd name="connsiteY4" fmla="*/ 173 h 23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237648">
                  <a:moveTo>
                    <a:pt x="50" y="173"/>
                  </a:moveTo>
                  <a:lnTo>
                    <a:pt x="467449" y="173"/>
                  </a:lnTo>
                  <a:lnTo>
                    <a:pt x="473918" y="237821"/>
                  </a:lnTo>
                  <a:lnTo>
                    <a:pt x="6598" y="237781"/>
                  </a:lnTo>
                  <a:lnTo>
                    <a:pt x="50" y="173"/>
                  </a:lnTo>
                  <a:close/>
                </a:path>
              </a:pathLst>
            </a:custGeom>
            <a:solidFill>
              <a:schemeClr val="accent4"/>
            </a:solidFill>
            <a:ln w="19050" cap="flat">
              <a:solidFill>
                <a:schemeClr val="accent5"/>
              </a:solid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A0B801EA-D9DE-4168-B693-0DAC7BE676E5}"/>
                </a:ext>
              </a:extLst>
            </p:cNvPr>
            <p:cNvSpPr/>
            <p:nvPr/>
          </p:nvSpPr>
          <p:spPr>
            <a:xfrm rot="17789">
              <a:off x="6087235" y="4078838"/>
              <a:ext cx="250657" cy="157852"/>
            </a:xfrm>
            <a:custGeom>
              <a:avLst/>
              <a:gdLst>
                <a:gd name="connsiteX0" fmla="*/ 128 w 573683"/>
                <a:gd name="connsiteY0" fmla="*/ 265245 h 361278"/>
                <a:gd name="connsiteX1" fmla="*/ 303380 w 573683"/>
                <a:gd name="connsiteY1" fmla="*/ 291 h 361278"/>
                <a:gd name="connsiteX2" fmla="*/ 573811 w 573683"/>
                <a:gd name="connsiteY2" fmla="*/ 270722 h 361278"/>
                <a:gd name="connsiteX3" fmla="*/ 128 w 573683"/>
                <a:gd name="connsiteY3" fmla="*/ 265245 h 361278"/>
              </a:gdLst>
              <a:ahLst/>
              <a:cxnLst>
                <a:cxn ang="0">
                  <a:pos x="connsiteX0" y="connsiteY0"/>
                </a:cxn>
                <a:cxn ang="0">
                  <a:pos x="connsiteX1" y="connsiteY1"/>
                </a:cxn>
                <a:cxn ang="0">
                  <a:pos x="connsiteX2" y="connsiteY2"/>
                </a:cxn>
                <a:cxn ang="0">
                  <a:pos x="connsiteX3" y="connsiteY3"/>
                </a:cxn>
              </a:cxnLst>
              <a:rect l="l" t="t" r="r" b="b"/>
              <a:pathLst>
                <a:path w="573683" h="361278">
                  <a:moveTo>
                    <a:pt x="128" y="265245"/>
                  </a:moveTo>
                  <a:cubicBezTo>
                    <a:pt x="128" y="265245"/>
                    <a:pt x="57516" y="-7885"/>
                    <a:pt x="303380" y="291"/>
                  </a:cubicBezTo>
                  <a:cubicBezTo>
                    <a:pt x="549245" y="8466"/>
                    <a:pt x="573811" y="270722"/>
                    <a:pt x="573811" y="270722"/>
                  </a:cubicBezTo>
                  <a:cubicBezTo>
                    <a:pt x="573811" y="270722"/>
                    <a:pt x="289688" y="478327"/>
                    <a:pt x="128" y="265245"/>
                  </a:cubicBezTo>
                </a:path>
              </a:pathLst>
            </a:custGeom>
            <a:solidFill>
              <a:srgbClr val="562583"/>
            </a:solidFill>
            <a:ln w="39688"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0C3192E3-2B30-4216-9EF6-0BED4C79E50F}"/>
                </a:ext>
              </a:extLst>
            </p:cNvPr>
            <p:cNvSpPr/>
            <p:nvPr/>
          </p:nvSpPr>
          <p:spPr>
            <a:xfrm rot="8142899" flipV="1">
              <a:off x="5999020" y="3798101"/>
              <a:ext cx="436374" cy="436473"/>
            </a:xfrm>
            <a:custGeom>
              <a:avLst/>
              <a:gdLst>
                <a:gd name="connsiteX0" fmla="*/ 499515 w 998736"/>
                <a:gd name="connsiteY0" fmla="*/ 141 h 998964"/>
                <a:gd name="connsiteX1" fmla="*/ 127 w 998736"/>
                <a:gd name="connsiteY1" fmla="*/ 492266 h 998964"/>
                <a:gd name="connsiteX2" fmla="*/ 499515 w 998736"/>
                <a:gd name="connsiteY2" fmla="*/ 998996 h 998964"/>
                <a:gd name="connsiteX3" fmla="*/ 998863 w 998736"/>
                <a:gd name="connsiteY3" fmla="*/ 506832 h 998964"/>
                <a:gd name="connsiteX4" fmla="*/ 499515 w 998736"/>
                <a:gd name="connsiteY4" fmla="*/ 141 h 99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736" h="998964">
                  <a:moveTo>
                    <a:pt x="499515" y="141"/>
                  </a:moveTo>
                  <a:cubicBezTo>
                    <a:pt x="223687" y="-3947"/>
                    <a:pt x="127" y="216398"/>
                    <a:pt x="127" y="492266"/>
                  </a:cubicBezTo>
                  <a:cubicBezTo>
                    <a:pt x="167" y="768055"/>
                    <a:pt x="223727" y="994909"/>
                    <a:pt x="499515" y="998996"/>
                  </a:cubicBezTo>
                  <a:cubicBezTo>
                    <a:pt x="775304" y="1003005"/>
                    <a:pt x="998863" y="782660"/>
                    <a:pt x="998863" y="506832"/>
                  </a:cubicBezTo>
                  <a:cubicBezTo>
                    <a:pt x="998903" y="231003"/>
                    <a:pt x="775304" y="4150"/>
                    <a:pt x="499515" y="141"/>
                  </a:cubicBezTo>
                  <a:close/>
                </a:path>
              </a:pathLst>
            </a:custGeom>
            <a:noFill/>
            <a:ln w="19050" cap="rnd">
              <a:solidFill>
                <a:schemeClr val="accent5"/>
              </a:solidFill>
              <a:prstDash val="solid"/>
              <a:round/>
            </a:ln>
          </p:spPr>
          <p:txBody>
            <a:bodyPr rtlCol="0" anchor="ctr"/>
            <a:lstStyle/>
            <a:p>
              <a:endParaRPr lang="fr-FR"/>
            </a:p>
          </p:txBody>
        </p:sp>
        <p:sp>
          <p:nvSpPr>
            <p:cNvPr id="15" name="Forme libre : forme 14">
              <a:extLst>
                <a:ext uri="{FF2B5EF4-FFF2-40B4-BE49-F238E27FC236}">
                  <a16:creationId xmlns:a16="http://schemas.microsoft.com/office/drawing/2014/main" id="{86A552D3-FF60-46B4-B8C8-0FF8D83B2F0F}"/>
                </a:ext>
              </a:extLst>
            </p:cNvPr>
            <p:cNvSpPr/>
            <p:nvPr/>
          </p:nvSpPr>
          <p:spPr>
            <a:xfrm rot="10817789" flipV="1">
              <a:off x="6140767" y="3883387"/>
              <a:ext cx="150845" cy="153273"/>
            </a:xfrm>
            <a:custGeom>
              <a:avLst/>
              <a:gdLst>
                <a:gd name="connsiteX0" fmla="*/ 172777 w 345241"/>
                <a:gd name="connsiteY0" fmla="*/ 67 h 350798"/>
                <a:gd name="connsiteX1" fmla="*/ 136 w 345241"/>
                <a:gd name="connsiteY1" fmla="*/ 175446 h 350798"/>
                <a:gd name="connsiteX2" fmla="*/ 172777 w 345241"/>
                <a:gd name="connsiteY2" fmla="*/ 350865 h 350798"/>
                <a:gd name="connsiteX3" fmla="*/ 345378 w 345241"/>
                <a:gd name="connsiteY3" fmla="*/ 175446 h 350798"/>
                <a:gd name="connsiteX4" fmla="*/ 172777 w 345241"/>
                <a:gd name="connsiteY4" fmla="*/ 67 h 3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41" h="350798">
                  <a:moveTo>
                    <a:pt x="172777" y="67"/>
                  </a:moveTo>
                  <a:cubicBezTo>
                    <a:pt x="77447" y="67"/>
                    <a:pt x="136" y="78609"/>
                    <a:pt x="136" y="175446"/>
                  </a:cubicBezTo>
                  <a:cubicBezTo>
                    <a:pt x="136" y="272324"/>
                    <a:pt x="77447" y="350865"/>
                    <a:pt x="172777" y="350865"/>
                  </a:cubicBezTo>
                  <a:cubicBezTo>
                    <a:pt x="268106" y="350865"/>
                    <a:pt x="345378" y="272324"/>
                    <a:pt x="345378" y="175446"/>
                  </a:cubicBezTo>
                  <a:cubicBezTo>
                    <a:pt x="345378" y="78609"/>
                    <a:pt x="268106" y="67"/>
                    <a:pt x="172777" y="67"/>
                  </a:cubicBezTo>
                </a:path>
              </a:pathLst>
            </a:custGeom>
            <a:solidFill>
              <a:srgbClr val="FFFFFF"/>
            </a:solidFill>
            <a:ln w="39688"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92DDA2A8-5EF4-4D51-8696-B849F7D6C94B}"/>
                </a:ext>
              </a:extLst>
            </p:cNvPr>
            <p:cNvSpPr/>
            <p:nvPr/>
          </p:nvSpPr>
          <p:spPr>
            <a:xfrm rot="10817789" flipV="1">
              <a:off x="6140767" y="3883387"/>
              <a:ext cx="150845" cy="153273"/>
            </a:xfrm>
            <a:custGeom>
              <a:avLst/>
              <a:gdLst>
                <a:gd name="connsiteX0" fmla="*/ 172777 w 345241"/>
                <a:gd name="connsiteY0" fmla="*/ 67 h 350798"/>
                <a:gd name="connsiteX1" fmla="*/ 136 w 345241"/>
                <a:gd name="connsiteY1" fmla="*/ 175446 h 350798"/>
                <a:gd name="connsiteX2" fmla="*/ 172777 w 345241"/>
                <a:gd name="connsiteY2" fmla="*/ 350865 h 350798"/>
                <a:gd name="connsiteX3" fmla="*/ 345378 w 345241"/>
                <a:gd name="connsiteY3" fmla="*/ 175446 h 350798"/>
                <a:gd name="connsiteX4" fmla="*/ 172777 w 345241"/>
                <a:gd name="connsiteY4" fmla="*/ 67 h 3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41" h="350798">
                  <a:moveTo>
                    <a:pt x="172777" y="67"/>
                  </a:moveTo>
                  <a:cubicBezTo>
                    <a:pt x="77447" y="67"/>
                    <a:pt x="136" y="78609"/>
                    <a:pt x="136" y="175446"/>
                  </a:cubicBezTo>
                  <a:cubicBezTo>
                    <a:pt x="136" y="272324"/>
                    <a:pt x="77447" y="350865"/>
                    <a:pt x="172777" y="350865"/>
                  </a:cubicBezTo>
                  <a:cubicBezTo>
                    <a:pt x="268106" y="350865"/>
                    <a:pt x="345378" y="272324"/>
                    <a:pt x="345378" y="175446"/>
                  </a:cubicBezTo>
                  <a:cubicBezTo>
                    <a:pt x="345378" y="78609"/>
                    <a:pt x="268106" y="67"/>
                    <a:pt x="172777" y="67"/>
                  </a:cubicBezTo>
                </a:path>
              </a:pathLst>
            </a:custGeom>
            <a:solidFill>
              <a:srgbClr val="562583"/>
            </a:solidFill>
            <a:ln w="39688"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FFAEF994-A460-43C3-B150-98FC797BF0ED}"/>
                </a:ext>
              </a:extLst>
            </p:cNvPr>
            <p:cNvSpPr/>
            <p:nvPr/>
          </p:nvSpPr>
          <p:spPr>
            <a:xfrm rot="17789">
              <a:off x="5696927" y="4235571"/>
              <a:ext cx="298291" cy="306372"/>
            </a:xfrm>
            <a:custGeom>
              <a:avLst/>
              <a:gdLst>
                <a:gd name="connsiteX0" fmla="*/ 166955 w 682704"/>
                <a:gd name="connsiteY0" fmla="*/ 701097 h 701199"/>
                <a:gd name="connsiteX1" fmla="*/ 69 w 682704"/>
                <a:gd name="connsiteY1" fmla="*/ 531710 h 701199"/>
                <a:gd name="connsiteX2" fmla="*/ 96390 w 682704"/>
                <a:gd name="connsiteY2" fmla="*/ 434079 h 701199"/>
                <a:gd name="connsiteX3" fmla="*/ 420241 w 682704"/>
                <a:gd name="connsiteY3" fmla="*/ 97053 h 701199"/>
                <a:gd name="connsiteX4" fmla="*/ 515927 w 682704"/>
                <a:gd name="connsiteY4" fmla="*/ -102 h 701199"/>
                <a:gd name="connsiteX5" fmla="*/ 682774 w 682704"/>
                <a:gd name="connsiteY5" fmla="*/ 169284 h 701199"/>
                <a:gd name="connsiteX6" fmla="*/ 587047 w 682704"/>
                <a:gd name="connsiteY6" fmla="*/ 266399 h 701199"/>
                <a:gd name="connsiteX7" fmla="*/ 263277 w 682704"/>
                <a:gd name="connsiteY7" fmla="*/ 603386 h 701199"/>
                <a:gd name="connsiteX8" fmla="*/ 166955 w 682704"/>
                <a:gd name="connsiteY8" fmla="*/ 701097 h 70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704" h="701199">
                  <a:moveTo>
                    <a:pt x="166955" y="701097"/>
                  </a:moveTo>
                  <a:lnTo>
                    <a:pt x="69" y="531710"/>
                  </a:lnTo>
                  <a:lnTo>
                    <a:pt x="96390" y="434079"/>
                  </a:lnTo>
                  <a:lnTo>
                    <a:pt x="420241" y="97053"/>
                  </a:lnTo>
                  <a:lnTo>
                    <a:pt x="515927" y="-102"/>
                  </a:lnTo>
                  <a:lnTo>
                    <a:pt x="682774" y="169284"/>
                  </a:lnTo>
                  <a:lnTo>
                    <a:pt x="587047" y="266399"/>
                  </a:lnTo>
                  <a:lnTo>
                    <a:pt x="263277" y="603386"/>
                  </a:lnTo>
                  <a:lnTo>
                    <a:pt x="166955" y="701097"/>
                  </a:lnTo>
                  <a:close/>
                </a:path>
              </a:pathLst>
            </a:custGeom>
            <a:noFill/>
            <a:ln w="19050" cap="rnd">
              <a:solidFill>
                <a:schemeClr val="accent5"/>
              </a:solid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778AEC6C-42C5-460F-8F51-60C09CFC6C25}"/>
                </a:ext>
              </a:extLst>
            </p:cNvPr>
            <p:cNvSpPr/>
            <p:nvPr/>
          </p:nvSpPr>
          <p:spPr>
            <a:xfrm rot="17789">
              <a:off x="5945371" y="3740507"/>
              <a:ext cx="543677" cy="551601"/>
            </a:xfrm>
            <a:custGeom>
              <a:avLst/>
              <a:gdLst>
                <a:gd name="connsiteX0" fmla="*/ 622278 w 1244323"/>
                <a:gd name="connsiteY0" fmla="*/ 1262290 h 1262460"/>
                <a:gd name="connsiteX1" fmla="*/ 1244459 w 1244323"/>
                <a:gd name="connsiteY1" fmla="*/ 631059 h 1262460"/>
                <a:gd name="connsiteX2" fmla="*/ 622278 w 1244323"/>
                <a:gd name="connsiteY2" fmla="*/ -171 h 1262460"/>
                <a:gd name="connsiteX3" fmla="*/ 136 w 1244323"/>
                <a:gd name="connsiteY3" fmla="*/ 631059 h 1262460"/>
                <a:gd name="connsiteX4" fmla="*/ 622278 w 1244323"/>
                <a:gd name="connsiteY4" fmla="*/ 1262290 h 126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23" h="1262460">
                  <a:moveTo>
                    <a:pt x="622278" y="1262290"/>
                  </a:moveTo>
                  <a:cubicBezTo>
                    <a:pt x="965853" y="1262290"/>
                    <a:pt x="1244459" y="979675"/>
                    <a:pt x="1244459" y="631059"/>
                  </a:cubicBezTo>
                  <a:cubicBezTo>
                    <a:pt x="1244459" y="282484"/>
                    <a:pt x="965853" y="-171"/>
                    <a:pt x="622278" y="-171"/>
                  </a:cubicBezTo>
                  <a:cubicBezTo>
                    <a:pt x="278663" y="-171"/>
                    <a:pt x="136" y="282484"/>
                    <a:pt x="136" y="631059"/>
                  </a:cubicBezTo>
                  <a:cubicBezTo>
                    <a:pt x="136" y="979675"/>
                    <a:pt x="278663" y="1262290"/>
                    <a:pt x="622278" y="1262290"/>
                  </a:cubicBezTo>
                  <a:close/>
                </a:path>
              </a:pathLst>
            </a:custGeom>
            <a:noFill/>
            <a:ln w="19050" cap="rnd">
              <a:solidFill>
                <a:schemeClr val="accent5"/>
              </a:solidFill>
              <a:prstDash val="solid"/>
              <a:round/>
            </a:ln>
          </p:spPr>
          <p:txBody>
            <a:bodyPr rtlCol="0" anchor="ctr"/>
            <a:lstStyle/>
            <a:p>
              <a:endParaRPr lang="fr-FR"/>
            </a:p>
          </p:txBody>
        </p:sp>
        <p:cxnSp>
          <p:nvCxnSpPr>
            <p:cNvPr id="19" name="Connecteur droit 18">
              <a:extLst>
                <a:ext uri="{FF2B5EF4-FFF2-40B4-BE49-F238E27FC236}">
                  <a16:creationId xmlns:a16="http://schemas.microsoft.com/office/drawing/2014/main" id="{F458BF30-628D-4266-BD1D-CD0880E4233A}"/>
                </a:ext>
              </a:extLst>
            </p:cNvPr>
            <p:cNvCxnSpPr>
              <a:endCxn id="17" idx="4"/>
            </p:cNvCxnSpPr>
            <p:nvPr/>
          </p:nvCxnSpPr>
          <p:spPr>
            <a:xfrm rot="2717789">
              <a:off x="5991348" y="4197597"/>
              <a:ext cx="0" cy="884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2" name="Groupe 31">
            <a:extLst>
              <a:ext uri="{FF2B5EF4-FFF2-40B4-BE49-F238E27FC236}">
                <a16:creationId xmlns:a16="http://schemas.microsoft.com/office/drawing/2014/main" id="{6ECDA128-CFC8-4D0C-9B79-959DB4E306F3}"/>
              </a:ext>
            </a:extLst>
          </p:cNvPr>
          <p:cNvGrpSpPr/>
          <p:nvPr/>
        </p:nvGrpSpPr>
        <p:grpSpPr>
          <a:xfrm>
            <a:off x="9036710" y="5458639"/>
            <a:ext cx="1072519" cy="633117"/>
            <a:chOff x="5086349" y="2828971"/>
            <a:chExt cx="2016901" cy="1190593"/>
          </a:xfrm>
        </p:grpSpPr>
        <p:sp>
          <p:nvSpPr>
            <p:cNvPr id="33" name="Forme libre : forme 32">
              <a:extLst>
                <a:ext uri="{FF2B5EF4-FFF2-40B4-BE49-F238E27FC236}">
                  <a16:creationId xmlns:a16="http://schemas.microsoft.com/office/drawing/2014/main" id="{694800E9-2E16-4959-BD6B-7205147BDC8D}"/>
                </a:ext>
              </a:extLst>
            </p:cNvPr>
            <p:cNvSpPr/>
            <p:nvPr/>
          </p:nvSpPr>
          <p:spPr>
            <a:xfrm>
              <a:off x="5086349" y="3665036"/>
              <a:ext cx="541734" cy="354528"/>
            </a:xfrm>
            <a:custGeom>
              <a:avLst/>
              <a:gdLst>
                <a:gd name="connsiteX0" fmla="*/ 536295 w 541734"/>
                <a:gd name="connsiteY0" fmla="*/ 237200 h 354528"/>
                <a:gd name="connsiteX1" fmla="*/ 268086 w 541734"/>
                <a:gd name="connsiteY1" fmla="*/ 106 h 354528"/>
                <a:gd name="connsiteX2" fmla="*/ 37 w 541734"/>
                <a:gd name="connsiteY2" fmla="*/ 235969 h 354528"/>
                <a:gd name="connsiteX3" fmla="*/ 37 w 541734"/>
                <a:gd name="connsiteY3" fmla="*/ 354635 h 354528"/>
                <a:gd name="connsiteX4" fmla="*/ 541771 w 541734"/>
                <a:gd name="connsiteY4" fmla="*/ 354635 h 354528"/>
                <a:gd name="connsiteX5" fmla="*/ 536295 w 541734"/>
                <a:gd name="connsiteY5" fmla="*/ 237200 h 3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734" h="354528">
                  <a:moveTo>
                    <a:pt x="536295" y="237200"/>
                  </a:moveTo>
                  <a:cubicBezTo>
                    <a:pt x="520023" y="103572"/>
                    <a:pt x="406119" y="106"/>
                    <a:pt x="268086" y="106"/>
                  </a:cubicBezTo>
                  <a:cubicBezTo>
                    <a:pt x="130490" y="106"/>
                    <a:pt x="16904" y="102937"/>
                    <a:pt x="37" y="235969"/>
                  </a:cubicBezTo>
                  <a:lnTo>
                    <a:pt x="37" y="354635"/>
                  </a:lnTo>
                  <a:lnTo>
                    <a:pt x="541771" y="354635"/>
                  </a:lnTo>
                  <a:lnTo>
                    <a:pt x="536295" y="237200"/>
                  </a:lnTo>
                  <a:close/>
                </a:path>
              </a:pathLst>
            </a:custGeom>
            <a:solidFill>
              <a:schemeClr val="accent5"/>
            </a:solidFill>
            <a:ln w="28575" cap="rnd">
              <a:solidFill>
                <a:schemeClr val="accent5"/>
              </a:solidFill>
              <a:prstDash val="solid"/>
              <a:round/>
            </a:ln>
          </p:spPr>
          <p:txBody>
            <a:bodyPr rtlCol="0" anchor="ctr"/>
            <a:lstStyle/>
            <a:p>
              <a:endParaRPr lang="fr-FR"/>
            </a:p>
          </p:txBody>
        </p:sp>
        <p:sp>
          <p:nvSpPr>
            <p:cNvPr id="34" name="Forme libre : forme 33">
              <a:extLst>
                <a:ext uri="{FF2B5EF4-FFF2-40B4-BE49-F238E27FC236}">
                  <a16:creationId xmlns:a16="http://schemas.microsoft.com/office/drawing/2014/main" id="{556F6138-41F3-44AE-83F9-2883F92F8DE2}"/>
                </a:ext>
              </a:extLst>
            </p:cNvPr>
            <p:cNvSpPr/>
            <p:nvPr/>
          </p:nvSpPr>
          <p:spPr>
            <a:xfrm>
              <a:off x="5823887" y="3665036"/>
              <a:ext cx="541774" cy="354528"/>
            </a:xfrm>
            <a:custGeom>
              <a:avLst/>
              <a:gdLst>
                <a:gd name="connsiteX0" fmla="*/ 536412 w 541774"/>
                <a:gd name="connsiteY0" fmla="*/ 237200 h 354528"/>
                <a:gd name="connsiteX1" fmla="*/ 268164 w 541774"/>
                <a:gd name="connsiteY1" fmla="*/ 106 h 354528"/>
                <a:gd name="connsiteX2" fmla="*/ 114 w 541774"/>
                <a:gd name="connsiteY2" fmla="*/ 235969 h 354528"/>
                <a:gd name="connsiteX3" fmla="*/ 114 w 541774"/>
                <a:gd name="connsiteY3" fmla="*/ 354635 h 354528"/>
                <a:gd name="connsiteX4" fmla="*/ 541889 w 541774"/>
                <a:gd name="connsiteY4" fmla="*/ 354635 h 354528"/>
                <a:gd name="connsiteX5" fmla="*/ 536412 w 541774"/>
                <a:gd name="connsiteY5" fmla="*/ 237200 h 3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774" h="354528">
                  <a:moveTo>
                    <a:pt x="536412" y="237200"/>
                  </a:moveTo>
                  <a:cubicBezTo>
                    <a:pt x="520100" y="103572"/>
                    <a:pt x="406197" y="106"/>
                    <a:pt x="268164" y="106"/>
                  </a:cubicBezTo>
                  <a:cubicBezTo>
                    <a:pt x="130607" y="106"/>
                    <a:pt x="16981" y="102937"/>
                    <a:pt x="114" y="235969"/>
                  </a:cubicBezTo>
                  <a:lnTo>
                    <a:pt x="114" y="354635"/>
                  </a:lnTo>
                  <a:lnTo>
                    <a:pt x="541889" y="354635"/>
                  </a:lnTo>
                  <a:lnTo>
                    <a:pt x="536412" y="237200"/>
                  </a:lnTo>
                  <a:close/>
                </a:path>
              </a:pathLst>
            </a:custGeom>
            <a:solidFill>
              <a:srgbClr val="562583"/>
            </a:solidFill>
            <a:ln w="28575" cap="rnd">
              <a:solidFill>
                <a:schemeClr val="accent5"/>
              </a:solidFill>
              <a:prstDash val="solid"/>
              <a:round/>
            </a:ln>
          </p:spPr>
          <p:txBody>
            <a:bodyPr rtlCol="0" anchor="ctr"/>
            <a:lstStyle/>
            <a:p>
              <a:endParaRPr lang="fr-FR"/>
            </a:p>
          </p:txBody>
        </p:sp>
        <p:sp>
          <p:nvSpPr>
            <p:cNvPr id="35" name="Forme libre : forme 34">
              <a:extLst>
                <a:ext uri="{FF2B5EF4-FFF2-40B4-BE49-F238E27FC236}">
                  <a16:creationId xmlns:a16="http://schemas.microsoft.com/office/drawing/2014/main" id="{97C29AF3-3982-472A-AD71-CCD38255294A}"/>
                </a:ext>
              </a:extLst>
            </p:cNvPr>
            <p:cNvSpPr/>
            <p:nvPr/>
          </p:nvSpPr>
          <p:spPr>
            <a:xfrm>
              <a:off x="6561476" y="3665036"/>
              <a:ext cx="541774" cy="354528"/>
            </a:xfrm>
            <a:custGeom>
              <a:avLst/>
              <a:gdLst>
                <a:gd name="connsiteX0" fmla="*/ 536449 w 541774"/>
                <a:gd name="connsiteY0" fmla="*/ 237200 h 354528"/>
                <a:gd name="connsiteX1" fmla="*/ 268241 w 541774"/>
                <a:gd name="connsiteY1" fmla="*/ 106 h 354528"/>
                <a:gd name="connsiteX2" fmla="*/ 191 w 541774"/>
                <a:gd name="connsiteY2" fmla="*/ 235969 h 354528"/>
                <a:gd name="connsiteX3" fmla="*/ 191 w 541774"/>
                <a:gd name="connsiteY3" fmla="*/ 354635 h 354528"/>
                <a:gd name="connsiteX4" fmla="*/ 541966 w 541774"/>
                <a:gd name="connsiteY4" fmla="*/ 354635 h 354528"/>
                <a:gd name="connsiteX5" fmla="*/ 536449 w 541774"/>
                <a:gd name="connsiteY5" fmla="*/ 237200 h 3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774" h="354528">
                  <a:moveTo>
                    <a:pt x="536449" y="237200"/>
                  </a:moveTo>
                  <a:cubicBezTo>
                    <a:pt x="520178" y="103572"/>
                    <a:pt x="406274" y="106"/>
                    <a:pt x="268241" y="106"/>
                  </a:cubicBezTo>
                  <a:cubicBezTo>
                    <a:pt x="130644" y="106"/>
                    <a:pt x="17059" y="102937"/>
                    <a:pt x="191" y="235969"/>
                  </a:cubicBezTo>
                  <a:lnTo>
                    <a:pt x="191" y="354635"/>
                  </a:lnTo>
                  <a:lnTo>
                    <a:pt x="541966" y="354635"/>
                  </a:lnTo>
                  <a:lnTo>
                    <a:pt x="536449" y="237200"/>
                  </a:lnTo>
                  <a:close/>
                </a:path>
              </a:pathLst>
            </a:custGeom>
            <a:solidFill>
              <a:srgbClr val="E8C0A1"/>
            </a:solidFill>
            <a:ln w="28575" cap="rnd">
              <a:solidFill>
                <a:schemeClr val="accent4"/>
              </a:solidFill>
              <a:prstDash val="solid"/>
              <a:round/>
            </a:ln>
          </p:spPr>
          <p:txBody>
            <a:bodyPr rtlCol="0" anchor="ctr"/>
            <a:lstStyle/>
            <a:p>
              <a:endParaRPr lang="fr-FR"/>
            </a:p>
          </p:txBody>
        </p:sp>
        <p:sp>
          <p:nvSpPr>
            <p:cNvPr id="36" name="Forme libre : forme 35">
              <a:extLst>
                <a:ext uri="{FF2B5EF4-FFF2-40B4-BE49-F238E27FC236}">
                  <a16:creationId xmlns:a16="http://schemas.microsoft.com/office/drawing/2014/main" id="{CC7BE6A7-33B2-4736-9424-050A7EF0C278}"/>
                </a:ext>
              </a:extLst>
            </p:cNvPr>
            <p:cNvSpPr/>
            <p:nvPr/>
          </p:nvSpPr>
          <p:spPr>
            <a:xfrm>
              <a:off x="5194680" y="2828971"/>
              <a:ext cx="1793082" cy="744855"/>
            </a:xfrm>
            <a:custGeom>
              <a:avLst/>
              <a:gdLst>
                <a:gd name="connsiteX0" fmla="*/ 1629259 w 1793082"/>
                <a:gd name="connsiteY0" fmla="*/ 416044 h 744855"/>
                <a:gd name="connsiteX1" fmla="*/ 1793208 w 1793082"/>
                <a:gd name="connsiteY1" fmla="*/ 580470 h 744855"/>
                <a:gd name="connsiteX2" fmla="*/ 1629259 w 1793082"/>
                <a:gd name="connsiteY2" fmla="*/ 744895 h 744855"/>
                <a:gd name="connsiteX3" fmla="*/ 1465389 w 1793082"/>
                <a:gd name="connsiteY3" fmla="*/ 580470 h 744855"/>
                <a:gd name="connsiteX4" fmla="*/ 1629259 w 1793082"/>
                <a:gd name="connsiteY4" fmla="*/ 416044 h 744855"/>
                <a:gd name="connsiteX5" fmla="*/ 896667 w 1793082"/>
                <a:gd name="connsiteY5" fmla="*/ 416044 h 744855"/>
                <a:gd name="connsiteX6" fmla="*/ 1060576 w 1793082"/>
                <a:gd name="connsiteY6" fmla="*/ 580470 h 744855"/>
                <a:gd name="connsiteX7" fmla="*/ 896667 w 1793082"/>
                <a:gd name="connsiteY7" fmla="*/ 744895 h 744855"/>
                <a:gd name="connsiteX8" fmla="*/ 732757 w 1793082"/>
                <a:gd name="connsiteY8" fmla="*/ 580470 h 744855"/>
                <a:gd name="connsiteX9" fmla="*/ 896667 w 1793082"/>
                <a:gd name="connsiteY9" fmla="*/ 416044 h 744855"/>
                <a:gd name="connsiteX10" fmla="*/ 164035 w 1793082"/>
                <a:gd name="connsiteY10" fmla="*/ 416005 h 744855"/>
                <a:gd name="connsiteX11" fmla="*/ 327944 w 1793082"/>
                <a:gd name="connsiteY11" fmla="*/ 580430 h 744855"/>
                <a:gd name="connsiteX12" fmla="*/ 164035 w 1793082"/>
                <a:gd name="connsiteY12" fmla="*/ 744855 h 744855"/>
                <a:gd name="connsiteX13" fmla="*/ 125 w 1793082"/>
                <a:gd name="connsiteY13" fmla="*/ 580430 h 744855"/>
                <a:gd name="connsiteX14" fmla="*/ 164035 w 1793082"/>
                <a:gd name="connsiteY14" fmla="*/ 416005 h 744855"/>
                <a:gd name="connsiteX15" fmla="*/ 521223 w 1793082"/>
                <a:gd name="connsiteY15" fmla="*/ 40 h 744855"/>
                <a:gd name="connsiteX16" fmla="*/ 685132 w 1793082"/>
                <a:gd name="connsiteY16" fmla="*/ 164465 h 744855"/>
                <a:gd name="connsiteX17" fmla="*/ 521223 w 1793082"/>
                <a:gd name="connsiteY17" fmla="*/ 328851 h 744855"/>
                <a:gd name="connsiteX18" fmla="*/ 357313 w 1793082"/>
                <a:gd name="connsiteY18" fmla="*/ 164465 h 744855"/>
                <a:gd name="connsiteX19" fmla="*/ 521223 w 1793082"/>
                <a:gd name="connsiteY19" fmla="*/ 40 h 744855"/>
                <a:gd name="connsiteX20" fmla="*/ 672591 w 1793082"/>
                <a:gd name="connsiteY20" fmla="*/ 470218 h 744855"/>
                <a:gd name="connsiteX21" fmla="*/ 521223 w 1793082"/>
                <a:gd name="connsiteY21" fmla="*/ 425490 h 744855"/>
                <a:gd name="connsiteX22" fmla="*/ 389579 w 1793082"/>
                <a:gd name="connsiteY22" fmla="*/ 458470 h 744855"/>
                <a:gd name="connsiteX23" fmla="*/ 1273976 w 1793082"/>
                <a:gd name="connsiteY23" fmla="*/ 40 h 744855"/>
                <a:gd name="connsiteX24" fmla="*/ 1437806 w 1793082"/>
                <a:gd name="connsiteY24" fmla="*/ 164465 h 744855"/>
                <a:gd name="connsiteX25" fmla="*/ 1273976 w 1793082"/>
                <a:gd name="connsiteY25" fmla="*/ 328851 h 744855"/>
                <a:gd name="connsiteX26" fmla="*/ 1110027 w 1793082"/>
                <a:gd name="connsiteY26" fmla="*/ 164465 h 744855"/>
                <a:gd name="connsiteX27" fmla="*/ 1273976 w 1793082"/>
                <a:gd name="connsiteY27" fmla="*/ 40 h 744855"/>
                <a:gd name="connsiteX28" fmla="*/ 1420264 w 1793082"/>
                <a:gd name="connsiteY28" fmla="*/ 466963 h 744855"/>
                <a:gd name="connsiteX29" fmla="*/ 1273976 w 1793082"/>
                <a:gd name="connsiteY29" fmla="*/ 425490 h 744855"/>
                <a:gd name="connsiteX30" fmla="*/ 1122370 w 1793082"/>
                <a:gd name="connsiteY30" fmla="*/ 470337 h 74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3082" h="744855">
                  <a:moveTo>
                    <a:pt x="1629259" y="416044"/>
                  </a:moveTo>
                  <a:cubicBezTo>
                    <a:pt x="1719786" y="416044"/>
                    <a:pt x="1793208" y="489665"/>
                    <a:pt x="1793208" y="580470"/>
                  </a:cubicBezTo>
                  <a:cubicBezTo>
                    <a:pt x="1793208" y="671275"/>
                    <a:pt x="1719786" y="744895"/>
                    <a:pt x="1629259" y="744895"/>
                  </a:cubicBezTo>
                  <a:cubicBezTo>
                    <a:pt x="1538732" y="744895"/>
                    <a:pt x="1465389" y="671275"/>
                    <a:pt x="1465389" y="580470"/>
                  </a:cubicBezTo>
                  <a:cubicBezTo>
                    <a:pt x="1465389" y="489665"/>
                    <a:pt x="1538732" y="416044"/>
                    <a:pt x="1629259" y="416044"/>
                  </a:cubicBezTo>
                  <a:close/>
                  <a:moveTo>
                    <a:pt x="896667" y="416044"/>
                  </a:moveTo>
                  <a:cubicBezTo>
                    <a:pt x="987194" y="416044"/>
                    <a:pt x="1060576" y="489665"/>
                    <a:pt x="1060576" y="580470"/>
                  </a:cubicBezTo>
                  <a:cubicBezTo>
                    <a:pt x="1060576" y="671275"/>
                    <a:pt x="987194" y="744895"/>
                    <a:pt x="896667" y="744895"/>
                  </a:cubicBezTo>
                  <a:cubicBezTo>
                    <a:pt x="806140" y="744895"/>
                    <a:pt x="732757" y="671275"/>
                    <a:pt x="732757" y="580470"/>
                  </a:cubicBezTo>
                  <a:cubicBezTo>
                    <a:pt x="732757" y="489665"/>
                    <a:pt x="806140" y="416044"/>
                    <a:pt x="896667" y="416044"/>
                  </a:cubicBezTo>
                  <a:close/>
                  <a:moveTo>
                    <a:pt x="164035" y="416005"/>
                  </a:moveTo>
                  <a:cubicBezTo>
                    <a:pt x="254562" y="416005"/>
                    <a:pt x="327944" y="489585"/>
                    <a:pt x="327944" y="580430"/>
                  </a:cubicBezTo>
                  <a:cubicBezTo>
                    <a:pt x="327944" y="671235"/>
                    <a:pt x="254562" y="744855"/>
                    <a:pt x="164035" y="744855"/>
                  </a:cubicBezTo>
                  <a:cubicBezTo>
                    <a:pt x="73547" y="744855"/>
                    <a:pt x="125" y="671235"/>
                    <a:pt x="125" y="580430"/>
                  </a:cubicBezTo>
                  <a:cubicBezTo>
                    <a:pt x="125" y="489585"/>
                    <a:pt x="73547" y="416005"/>
                    <a:pt x="164035" y="416005"/>
                  </a:cubicBezTo>
                  <a:close/>
                  <a:moveTo>
                    <a:pt x="521223" y="40"/>
                  </a:moveTo>
                  <a:cubicBezTo>
                    <a:pt x="611750" y="40"/>
                    <a:pt x="685132" y="73620"/>
                    <a:pt x="685132" y="164465"/>
                  </a:cubicBezTo>
                  <a:cubicBezTo>
                    <a:pt x="685132" y="255230"/>
                    <a:pt x="611750" y="328851"/>
                    <a:pt x="521223" y="328851"/>
                  </a:cubicBezTo>
                  <a:cubicBezTo>
                    <a:pt x="430695" y="328851"/>
                    <a:pt x="357313" y="255230"/>
                    <a:pt x="357313" y="164465"/>
                  </a:cubicBezTo>
                  <a:cubicBezTo>
                    <a:pt x="357313" y="73620"/>
                    <a:pt x="430695" y="40"/>
                    <a:pt x="521223" y="40"/>
                  </a:cubicBezTo>
                  <a:close/>
                  <a:moveTo>
                    <a:pt x="672591" y="470218"/>
                  </a:moveTo>
                  <a:cubicBezTo>
                    <a:pt x="629371" y="441960"/>
                    <a:pt x="577262" y="425490"/>
                    <a:pt x="521223" y="425490"/>
                  </a:cubicBezTo>
                  <a:cubicBezTo>
                    <a:pt x="473439" y="425490"/>
                    <a:pt x="428513" y="437436"/>
                    <a:pt x="389579" y="458470"/>
                  </a:cubicBezTo>
                  <a:moveTo>
                    <a:pt x="1273976" y="40"/>
                  </a:moveTo>
                  <a:cubicBezTo>
                    <a:pt x="1364464" y="40"/>
                    <a:pt x="1437806" y="73620"/>
                    <a:pt x="1437806" y="164465"/>
                  </a:cubicBezTo>
                  <a:cubicBezTo>
                    <a:pt x="1437806" y="255230"/>
                    <a:pt x="1364464" y="328851"/>
                    <a:pt x="1273976" y="328851"/>
                  </a:cubicBezTo>
                  <a:cubicBezTo>
                    <a:pt x="1183449" y="328851"/>
                    <a:pt x="1110027" y="255230"/>
                    <a:pt x="1110027" y="164465"/>
                  </a:cubicBezTo>
                  <a:cubicBezTo>
                    <a:pt x="1110027" y="73620"/>
                    <a:pt x="1183449" y="40"/>
                    <a:pt x="1273976" y="40"/>
                  </a:cubicBezTo>
                  <a:close/>
                  <a:moveTo>
                    <a:pt x="1420264" y="466963"/>
                  </a:moveTo>
                  <a:cubicBezTo>
                    <a:pt x="1378037" y="440690"/>
                    <a:pt x="1327832" y="425490"/>
                    <a:pt x="1273976" y="425490"/>
                  </a:cubicBezTo>
                  <a:cubicBezTo>
                    <a:pt x="1217779" y="425490"/>
                    <a:pt x="1165669" y="442000"/>
                    <a:pt x="1122370" y="470337"/>
                  </a:cubicBezTo>
                </a:path>
              </a:pathLst>
            </a:custGeom>
            <a:noFill/>
            <a:ln w="28575" cap="rnd">
              <a:solidFill>
                <a:schemeClr val="accent5"/>
              </a:solidFill>
              <a:prstDash val="solid"/>
              <a:round/>
            </a:ln>
          </p:spPr>
          <p:txBody>
            <a:bodyPr rtlCol="0" anchor="ctr"/>
            <a:lstStyle/>
            <a:p>
              <a:endParaRPr lang="fr-FR"/>
            </a:p>
          </p:txBody>
        </p:sp>
      </p:grpSp>
      <p:sp>
        <p:nvSpPr>
          <p:cNvPr id="37" name="Triangle isocèle 36">
            <a:extLst>
              <a:ext uri="{FF2B5EF4-FFF2-40B4-BE49-F238E27FC236}">
                <a16:creationId xmlns:a16="http://schemas.microsoft.com/office/drawing/2014/main" id="{5737F2A9-A5EA-49B0-B229-0916EA580812}"/>
              </a:ext>
            </a:extLst>
          </p:cNvPr>
          <p:cNvSpPr/>
          <p:nvPr/>
        </p:nvSpPr>
        <p:spPr>
          <a:xfrm rot="10800000">
            <a:off x="5349477" y="1322098"/>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3A67BB31-8C6D-4BE8-BF13-901929D72617}"/>
              </a:ext>
            </a:extLst>
          </p:cNvPr>
          <p:cNvGrpSpPr/>
          <p:nvPr/>
        </p:nvGrpSpPr>
        <p:grpSpPr>
          <a:xfrm>
            <a:off x="2442754" y="307408"/>
            <a:ext cx="184559" cy="171519"/>
            <a:chOff x="4429125" y="1881187"/>
            <a:chExt cx="3324967" cy="3090033"/>
          </a:xfrm>
          <a:solidFill>
            <a:schemeClr val="bg1"/>
          </a:solidFill>
        </p:grpSpPr>
        <p:sp>
          <p:nvSpPr>
            <p:cNvPr id="39" name="Forme libre : forme 38">
              <a:extLst>
                <a:ext uri="{FF2B5EF4-FFF2-40B4-BE49-F238E27FC236}">
                  <a16:creationId xmlns:a16="http://schemas.microsoft.com/office/drawing/2014/main" id="{C5D0D888-B867-4211-B69C-693BA47EF58D}"/>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40" name="Forme libre : forme 39">
              <a:extLst>
                <a:ext uri="{FF2B5EF4-FFF2-40B4-BE49-F238E27FC236}">
                  <a16:creationId xmlns:a16="http://schemas.microsoft.com/office/drawing/2014/main" id="{99559785-9737-433A-A059-2E50FFC138D9}"/>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41" name="Groupe 40">
            <a:extLst>
              <a:ext uri="{FF2B5EF4-FFF2-40B4-BE49-F238E27FC236}">
                <a16:creationId xmlns:a16="http://schemas.microsoft.com/office/drawing/2014/main" id="{89CCE1BA-67C8-4530-AE96-B2F77A11D8B6}"/>
              </a:ext>
            </a:extLst>
          </p:cNvPr>
          <p:cNvGrpSpPr/>
          <p:nvPr/>
        </p:nvGrpSpPr>
        <p:grpSpPr>
          <a:xfrm rot="10800000">
            <a:off x="11520098" y="773924"/>
            <a:ext cx="184559" cy="171519"/>
            <a:chOff x="4429125" y="1881187"/>
            <a:chExt cx="3324967" cy="3090033"/>
          </a:xfrm>
          <a:solidFill>
            <a:schemeClr val="bg1"/>
          </a:solidFill>
        </p:grpSpPr>
        <p:sp>
          <p:nvSpPr>
            <p:cNvPr id="42" name="Forme libre : forme 41">
              <a:extLst>
                <a:ext uri="{FF2B5EF4-FFF2-40B4-BE49-F238E27FC236}">
                  <a16:creationId xmlns:a16="http://schemas.microsoft.com/office/drawing/2014/main" id="{50A74D5E-66F1-4433-97A1-BF52CFF07432}"/>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43" name="Forme libre : forme 42">
              <a:extLst>
                <a:ext uri="{FF2B5EF4-FFF2-40B4-BE49-F238E27FC236}">
                  <a16:creationId xmlns:a16="http://schemas.microsoft.com/office/drawing/2014/main" id="{8ED53426-28D5-477F-A654-63AB4D92B7AD}"/>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44" name="Groupe 43">
            <a:extLst>
              <a:ext uri="{FF2B5EF4-FFF2-40B4-BE49-F238E27FC236}">
                <a16:creationId xmlns:a16="http://schemas.microsoft.com/office/drawing/2014/main" id="{1DA38A30-4465-47DF-8409-828FB95F729D}"/>
              </a:ext>
            </a:extLst>
          </p:cNvPr>
          <p:cNvGrpSpPr/>
          <p:nvPr/>
        </p:nvGrpSpPr>
        <p:grpSpPr>
          <a:xfrm>
            <a:off x="2991726" y="4550831"/>
            <a:ext cx="1052387" cy="998799"/>
            <a:chOff x="9012657" y="4689213"/>
            <a:chExt cx="1052387" cy="998799"/>
          </a:xfrm>
        </p:grpSpPr>
        <p:sp>
          <p:nvSpPr>
            <p:cNvPr id="45" name="Forme libre : forme 44">
              <a:extLst>
                <a:ext uri="{FF2B5EF4-FFF2-40B4-BE49-F238E27FC236}">
                  <a16:creationId xmlns:a16="http://schemas.microsoft.com/office/drawing/2014/main" id="{6E6203AF-DB3E-4BB1-82D5-430F1046DA74}"/>
                </a:ext>
              </a:extLst>
            </p:cNvPr>
            <p:cNvSpPr/>
            <p:nvPr/>
          </p:nvSpPr>
          <p:spPr>
            <a:xfrm>
              <a:off x="9118936" y="5200006"/>
              <a:ext cx="181533" cy="287825"/>
            </a:xfrm>
            <a:custGeom>
              <a:avLst/>
              <a:gdLst>
                <a:gd name="connsiteX0" fmla="*/ 288129 w 288091"/>
                <a:gd name="connsiteY0" fmla="*/ 457873 h 457756"/>
                <a:gd name="connsiteX1" fmla="*/ 99137 w 288091"/>
                <a:gd name="connsiteY1" fmla="*/ 261459 h 457756"/>
                <a:gd name="connsiteX2" fmla="*/ 38 w 288091"/>
                <a:gd name="connsiteY2" fmla="*/ 117 h 457756"/>
                <a:gd name="connsiteX3" fmla="*/ 288129 w 288091"/>
                <a:gd name="connsiteY3" fmla="*/ 457873 h 457756"/>
                <a:gd name="connsiteX0" fmla="*/ 288710 w 288710"/>
                <a:gd name="connsiteY0" fmla="*/ 457756 h 457756"/>
                <a:gd name="connsiteX1" fmla="*/ 99718 w 288710"/>
                <a:gd name="connsiteY1" fmla="*/ 261342 h 457756"/>
                <a:gd name="connsiteX2" fmla="*/ 619 w 288710"/>
                <a:gd name="connsiteY2" fmla="*/ 0 h 457756"/>
                <a:gd name="connsiteX3" fmla="*/ 142915 w 288710"/>
                <a:gd name="connsiteY3" fmla="*/ 225897 h 457756"/>
                <a:gd name="connsiteX4" fmla="*/ 288710 w 288710"/>
                <a:gd name="connsiteY4" fmla="*/ 457756 h 457756"/>
                <a:gd name="connsiteX0" fmla="*/ 142915 w 288710"/>
                <a:gd name="connsiteY0" fmla="*/ 225897 h 457756"/>
                <a:gd name="connsiteX1" fmla="*/ 288710 w 288710"/>
                <a:gd name="connsiteY1" fmla="*/ 457756 h 457756"/>
                <a:gd name="connsiteX2" fmla="*/ 99718 w 288710"/>
                <a:gd name="connsiteY2" fmla="*/ 261342 h 457756"/>
                <a:gd name="connsiteX3" fmla="*/ 619 w 288710"/>
                <a:gd name="connsiteY3" fmla="*/ 0 h 457756"/>
                <a:gd name="connsiteX4" fmla="*/ 234355 w 288710"/>
                <a:gd name="connsiteY4" fmla="*/ 317337 h 457756"/>
                <a:gd name="connsiteX0" fmla="*/ 142915 w 288710"/>
                <a:gd name="connsiteY0" fmla="*/ 225897 h 457756"/>
                <a:gd name="connsiteX1" fmla="*/ 288710 w 288710"/>
                <a:gd name="connsiteY1" fmla="*/ 457756 h 457756"/>
                <a:gd name="connsiteX2" fmla="*/ 99718 w 288710"/>
                <a:gd name="connsiteY2" fmla="*/ 261342 h 457756"/>
                <a:gd name="connsiteX3" fmla="*/ 619 w 288710"/>
                <a:gd name="connsiteY3" fmla="*/ 0 h 457756"/>
                <a:gd name="connsiteX0" fmla="*/ 288710 w 288710"/>
                <a:gd name="connsiteY0" fmla="*/ 457756 h 457756"/>
                <a:gd name="connsiteX1" fmla="*/ 99718 w 288710"/>
                <a:gd name="connsiteY1" fmla="*/ 261342 h 457756"/>
                <a:gd name="connsiteX2" fmla="*/ 619 w 288710"/>
                <a:gd name="connsiteY2" fmla="*/ 0 h 457756"/>
              </a:gdLst>
              <a:ahLst/>
              <a:cxnLst>
                <a:cxn ang="0">
                  <a:pos x="connsiteX0" y="connsiteY0"/>
                </a:cxn>
                <a:cxn ang="0">
                  <a:pos x="connsiteX1" y="connsiteY1"/>
                </a:cxn>
                <a:cxn ang="0">
                  <a:pos x="connsiteX2" y="connsiteY2"/>
                </a:cxn>
              </a:cxnLst>
              <a:rect l="l" t="t" r="r" b="b"/>
              <a:pathLst>
                <a:path w="288710" h="457756">
                  <a:moveTo>
                    <a:pt x="288710" y="457756"/>
                  </a:moveTo>
                  <a:cubicBezTo>
                    <a:pt x="213503" y="405963"/>
                    <a:pt x="149129" y="339050"/>
                    <a:pt x="99718" y="261342"/>
                  </a:cubicBezTo>
                  <a:cubicBezTo>
                    <a:pt x="50307" y="183634"/>
                    <a:pt x="-6580" y="5907"/>
                    <a:pt x="619" y="0"/>
                  </a:cubicBezTo>
                </a:path>
              </a:pathLst>
            </a:custGeom>
            <a:noFill/>
            <a:ln w="25400" cap="rnd">
              <a:solidFill>
                <a:schemeClr val="accent5"/>
              </a:solidFill>
              <a:prstDash val="solid"/>
              <a:round/>
            </a:ln>
          </p:spPr>
          <p:txBody>
            <a:bodyPr rtlCol="0" anchor="ctr"/>
            <a:lstStyle/>
            <a:p>
              <a:endParaRPr lang="fr-FR"/>
            </a:p>
          </p:txBody>
        </p:sp>
        <p:sp>
          <p:nvSpPr>
            <p:cNvPr id="46" name="Forme libre : forme 45">
              <a:extLst>
                <a:ext uri="{FF2B5EF4-FFF2-40B4-BE49-F238E27FC236}">
                  <a16:creationId xmlns:a16="http://schemas.microsoft.com/office/drawing/2014/main" id="{2F5C7F39-147A-4C3F-845C-21150C5C5ADB}"/>
                </a:ext>
              </a:extLst>
            </p:cNvPr>
            <p:cNvSpPr/>
            <p:nvPr/>
          </p:nvSpPr>
          <p:spPr>
            <a:xfrm>
              <a:off x="9776979" y="5200006"/>
              <a:ext cx="178275" cy="285804"/>
            </a:xfrm>
            <a:custGeom>
              <a:avLst/>
              <a:gdLst>
                <a:gd name="connsiteX0" fmla="*/ 283649 w 283527"/>
                <a:gd name="connsiteY0" fmla="*/ 116 h 454541"/>
                <a:gd name="connsiteX1" fmla="*/ 186057 w 283527"/>
                <a:gd name="connsiteY1" fmla="*/ 259078 h 454541"/>
                <a:gd name="connsiteX2" fmla="*/ 121 w 283527"/>
                <a:gd name="connsiteY2" fmla="*/ 454658 h 454541"/>
                <a:gd name="connsiteX3" fmla="*/ 283649 w 283527"/>
                <a:gd name="connsiteY3" fmla="*/ 116 h 454541"/>
                <a:gd name="connsiteX0" fmla="*/ 283528 w 283528"/>
                <a:gd name="connsiteY0" fmla="*/ 0 h 454542"/>
                <a:gd name="connsiteX1" fmla="*/ 185936 w 283528"/>
                <a:gd name="connsiteY1" fmla="*/ 258962 h 454542"/>
                <a:gd name="connsiteX2" fmla="*/ 0 w 283528"/>
                <a:gd name="connsiteY2" fmla="*/ 454542 h 454542"/>
                <a:gd name="connsiteX3" fmla="*/ 151261 w 283528"/>
                <a:gd name="connsiteY3" fmla="*/ 211610 h 454542"/>
                <a:gd name="connsiteX4" fmla="*/ 283528 w 283528"/>
                <a:gd name="connsiteY4" fmla="*/ 0 h 454542"/>
                <a:gd name="connsiteX0" fmla="*/ 151261 w 283528"/>
                <a:gd name="connsiteY0" fmla="*/ 211610 h 454542"/>
                <a:gd name="connsiteX1" fmla="*/ 283528 w 283528"/>
                <a:gd name="connsiteY1" fmla="*/ 0 h 454542"/>
                <a:gd name="connsiteX2" fmla="*/ 185936 w 283528"/>
                <a:gd name="connsiteY2" fmla="*/ 258962 h 454542"/>
                <a:gd name="connsiteX3" fmla="*/ 0 w 283528"/>
                <a:gd name="connsiteY3" fmla="*/ 454542 h 454542"/>
                <a:gd name="connsiteX4" fmla="*/ 242701 w 283528"/>
                <a:gd name="connsiteY4" fmla="*/ 303050 h 454542"/>
                <a:gd name="connsiteX0" fmla="*/ 151261 w 283528"/>
                <a:gd name="connsiteY0" fmla="*/ 211610 h 454542"/>
                <a:gd name="connsiteX1" fmla="*/ 283528 w 283528"/>
                <a:gd name="connsiteY1" fmla="*/ 0 h 454542"/>
                <a:gd name="connsiteX2" fmla="*/ 185936 w 283528"/>
                <a:gd name="connsiteY2" fmla="*/ 258962 h 454542"/>
                <a:gd name="connsiteX3" fmla="*/ 0 w 283528"/>
                <a:gd name="connsiteY3" fmla="*/ 454542 h 454542"/>
                <a:gd name="connsiteX0" fmla="*/ 283528 w 283528"/>
                <a:gd name="connsiteY0" fmla="*/ 0 h 454542"/>
                <a:gd name="connsiteX1" fmla="*/ 185936 w 283528"/>
                <a:gd name="connsiteY1" fmla="*/ 258962 h 454542"/>
                <a:gd name="connsiteX2" fmla="*/ 0 w 283528"/>
                <a:gd name="connsiteY2" fmla="*/ 454542 h 454542"/>
              </a:gdLst>
              <a:ahLst/>
              <a:cxnLst>
                <a:cxn ang="0">
                  <a:pos x="connsiteX0" y="connsiteY0"/>
                </a:cxn>
                <a:cxn ang="0">
                  <a:pos x="connsiteX1" y="connsiteY1"/>
                </a:cxn>
                <a:cxn ang="0">
                  <a:pos x="connsiteX2" y="connsiteY2"/>
                </a:cxn>
              </a:cxnLst>
              <a:rect l="l" t="t" r="r" b="b"/>
              <a:pathLst>
                <a:path w="283528" h="454542">
                  <a:moveTo>
                    <a:pt x="283528" y="0"/>
                  </a:moveTo>
                  <a:cubicBezTo>
                    <a:pt x="268407" y="94139"/>
                    <a:pt x="234553" y="181849"/>
                    <a:pt x="185936" y="258962"/>
                  </a:cubicBezTo>
                  <a:cubicBezTo>
                    <a:pt x="137358" y="336114"/>
                    <a:pt x="74017" y="402670"/>
                    <a:pt x="0" y="454542"/>
                  </a:cubicBezTo>
                </a:path>
              </a:pathLst>
            </a:custGeom>
            <a:noFill/>
            <a:ln w="25400" cap="rnd">
              <a:solidFill>
                <a:schemeClr val="accent5"/>
              </a:solidFill>
              <a:prstDash val="solid"/>
              <a:round/>
            </a:ln>
          </p:spPr>
          <p:txBody>
            <a:bodyPr rtlCol="0" anchor="ctr"/>
            <a:lstStyle/>
            <a:p>
              <a:endParaRPr lang="fr-FR"/>
            </a:p>
          </p:txBody>
        </p:sp>
        <p:sp>
          <p:nvSpPr>
            <p:cNvPr id="47" name="Forme libre : forme 46">
              <a:extLst>
                <a:ext uri="{FF2B5EF4-FFF2-40B4-BE49-F238E27FC236}">
                  <a16:creationId xmlns:a16="http://schemas.microsoft.com/office/drawing/2014/main" id="{556461EC-1DC5-4F0B-B9C6-F903F49BEB33}"/>
                </a:ext>
              </a:extLst>
            </p:cNvPr>
            <p:cNvSpPr/>
            <p:nvPr/>
          </p:nvSpPr>
          <p:spPr>
            <a:xfrm>
              <a:off x="9455688" y="5296831"/>
              <a:ext cx="162454" cy="168293"/>
            </a:xfrm>
            <a:custGeom>
              <a:avLst/>
              <a:gdLst>
                <a:gd name="connsiteX0" fmla="*/ 129262 w 258365"/>
                <a:gd name="connsiteY0" fmla="*/ 121 h 267652"/>
                <a:gd name="connsiteX1" fmla="*/ 258445 w 258365"/>
                <a:gd name="connsiteY1" fmla="*/ 133908 h 267652"/>
                <a:gd name="connsiteX2" fmla="*/ 129262 w 258365"/>
                <a:gd name="connsiteY2" fmla="*/ 267774 h 267652"/>
                <a:gd name="connsiteX3" fmla="*/ 79 w 258365"/>
                <a:gd name="connsiteY3" fmla="*/ 133908 h 267652"/>
                <a:gd name="connsiteX4" fmla="*/ 129262 w 258365"/>
                <a:gd name="connsiteY4" fmla="*/ 121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65" h="267652">
                  <a:moveTo>
                    <a:pt x="129262" y="121"/>
                  </a:moveTo>
                  <a:cubicBezTo>
                    <a:pt x="200581" y="121"/>
                    <a:pt x="258445" y="60049"/>
                    <a:pt x="258445" y="133908"/>
                  </a:cubicBezTo>
                  <a:cubicBezTo>
                    <a:pt x="258445" y="207806"/>
                    <a:pt x="200581" y="267774"/>
                    <a:pt x="129262" y="267774"/>
                  </a:cubicBezTo>
                  <a:cubicBezTo>
                    <a:pt x="57944" y="267774"/>
                    <a:pt x="79" y="207806"/>
                    <a:pt x="79" y="133908"/>
                  </a:cubicBezTo>
                  <a:cubicBezTo>
                    <a:pt x="79" y="60049"/>
                    <a:pt x="57944" y="121"/>
                    <a:pt x="129262" y="121"/>
                  </a:cubicBezTo>
                  <a:close/>
                </a:path>
              </a:pathLst>
            </a:custGeom>
            <a:noFill/>
            <a:ln w="25400" cap="rnd">
              <a:solidFill>
                <a:schemeClr val="accent5"/>
              </a:solidFill>
              <a:prstDash val="solid"/>
              <a:round/>
            </a:ln>
          </p:spPr>
          <p:txBody>
            <a:bodyPr rtlCol="0" anchor="ctr"/>
            <a:lstStyle/>
            <a:p>
              <a:endParaRPr lang="fr-FR"/>
            </a:p>
          </p:txBody>
        </p:sp>
        <p:sp>
          <p:nvSpPr>
            <p:cNvPr id="48" name="Forme libre : forme 47">
              <a:extLst>
                <a:ext uri="{FF2B5EF4-FFF2-40B4-BE49-F238E27FC236}">
                  <a16:creationId xmlns:a16="http://schemas.microsoft.com/office/drawing/2014/main" id="{183AE50B-D4B4-4ADC-A620-AE31AF826F1B}"/>
                </a:ext>
              </a:extLst>
            </p:cNvPr>
            <p:cNvSpPr/>
            <p:nvPr/>
          </p:nvSpPr>
          <p:spPr>
            <a:xfrm>
              <a:off x="9063628" y="4689213"/>
              <a:ext cx="162429" cy="168243"/>
            </a:xfrm>
            <a:custGeom>
              <a:avLst/>
              <a:gdLst>
                <a:gd name="connsiteX0" fmla="*/ 129173 w 258326"/>
                <a:gd name="connsiteY0" fmla="*/ 44 h 267573"/>
                <a:gd name="connsiteX1" fmla="*/ 258356 w 258326"/>
                <a:gd name="connsiteY1" fmla="*/ 133831 h 267573"/>
                <a:gd name="connsiteX2" fmla="*/ 129173 w 258326"/>
                <a:gd name="connsiteY2" fmla="*/ 267618 h 267573"/>
                <a:gd name="connsiteX3" fmla="*/ 29 w 258326"/>
                <a:gd name="connsiteY3" fmla="*/ 133831 h 267573"/>
                <a:gd name="connsiteX4" fmla="*/ 129173 w 258326"/>
                <a:gd name="connsiteY4" fmla="*/ 44 h 26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26" h="267573">
                  <a:moveTo>
                    <a:pt x="129173" y="44"/>
                  </a:moveTo>
                  <a:cubicBezTo>
                    <a:pt x="200531" y="44"/>
                    <a:pt x="258356" y="59933"/>
                    <a:pt x="258356" y="133831"/>
                  </a:cubicBezTo>
                  <a:cubicBezTo>
                    <a:pt x="258356" y="207729"/>
                    <a:pt x="200531" y="267618"/>
                    <a:pt x="129173" y="267618"/>
                  </a:cubicBezTo>
                  <a:cubicBezTo>
                    <a:pt x="57854" y="267618"/>
                    <a:pt x="29" y="207729"/>
                    <a:pt x="29" y="133831"/>
                  </a:cubicBezTo>
                  <a:cubicBezTo>
                    <a:pt x="29" y="59933"/>
                    <a:pt x="57854" y="44"/>
                    <a:pt x="129173" y="44"/>
                  </a:cubicBezTo>
                  <a:close/>
                </a:path>
              </a:pathLst>
            </a:custGeom>
            <a:noFill/>
            <a:ln w="25400" cap="rnd">
              <a:solidFill>
                <a:schemeClr val="accent5"/>
              </a:solidFill>
              <a:prstDash val="solid"/>
              <a:round/>
            </a:ln>
          </p:spPr>
          <p:txBody>
            <a:bodyPr rtlCol="0" anchor="ctr"/>
            <a:lstStyle/>
            <a:p>
              <a:endParaRPr lang="fr-FR"/>
            </a:p>
          </p:txBody>
        </p:sp>
        <p:sp>
          <p:nvSpPr>
            <p:cNvPr id="49" name="Forme libre : forme 48">
              <a:extLst>
                <a:ext uri="{FF2B5EF4-FFF2-40B4-BE49-F238E27FC236}">
                  <a16:creationId xmlns:a16="http://schemas.microsoft.com/office/drawing/2014/main" id="{D1EFC023-954C-4E64-BF96-F056C26462A0}"/>
                </a:ext>
              </a:extLst>
            </p:cNvPr>
            <p:cNvSpPr/>
            <p:nvPr/>
          </p:nvSpPr>
          <p:spPr>
            <a:xfrm>
              <a:off x="9846676" y="4689213"/>
              <a:ext cx="162454" cy="168243"/>
            </a:xfrm>
            <a:custGeom>
              <a:avLst/>
              <a:gdLst>
                <a:gd name="connsiteX0" fmla="*/ 129312 w 258365"/>
                <a:gd name="connsiteY0" fmla="*/ 44 h 267573"/>
                <a:gd name="connsiteX1" fmla="*/ 258495 w 258365"/>
                <a:gd name="connsiteY1" fmla="*/ 133831 h 267573"/>
                <a:gd name="connsiteX2" fmla="*/ 129312 w 258365"/>
                <a:gd name="connsiteY2" fmla="*/ 267618 h 267573"/>
                <a:gd name="connsiteX3" fmla="*/ 129 w 258365"/>
                <a:gd name="connsiteY3" fmla="*/ 133831 h 267573"/>
                <a:gd name="connsiteX4" fmla="*/ 129312 w 258365"/>
                <a:gd name="connsiteY4" fmla="*/ 44 h 267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65" h="267573">
                  <a:moveTo>
                    <a:pt x="129312" y="44"/>
                  </a:moveTo>
                  <a:cubicBezTo>
                    <a:pt x="200630" y="44"/>
                    <a:pt x="258495" y="59933"/>
                    <a:pt x="258495" y="133831"/>
                  </a:cubicBezTo>
                  <a:cubicBezTo>
                    <a:pt x="258495" y="207729"/>
                    <a:pt x="200630" y="267618"/>
                    <a:pt x="129312" y="267618"/>
                  </a:cubicBezTo>
                  <a:cubicBezTo>
                    <a:pt x="57993" y="267618"/>
                    <a:pt x="129" y="207729"/>
                    <a:pt x="129" y="133831"/>
                  </a:cubicBezTo>
                  <a:cubicBezTo>
                    <a:pt x="129" y="59933"/>
                    <a:pt x="57993" y="44"/>
                    <a:pt x="129312" y="44"/>
                  </a:cubicBezTo>
                  <a:close/>
                </a:path>
              </a:pathLst>
            </a:custGeom>
            <a:noFill/>
            <a:ln w="25400" cap="rnd">
              <a:solidFill>
                <a:schemeClr val="accent5"/>
              </a:solidFill>
              <a:prstDash val="solid"/>
              <a:round/>
            </a:ln>
          </p:spPr>
          <p:txBody>
            <a:bodyPr rtlCol="0" anchor="ctr"/>
            <a:lstStyle/>
            <a:p>
              <a:endParaRPr lang="fr-FR"/>
            </a:p>
          </p:txBody>
        </p:sp>
        <p:sp>
          <p:nvSpPr>
            <p:cNvPr id="50" name="Forme libre : forme 49">
              <a:extLst>
                <a:ext uri="{FF2B5EF4-FFF2-40B4-BE49-F238E27FC236}">
                  <a16:creationId xmlns:a16="http://schemas.microsoft.com/office/drawing/2014/main" id="{5813D726-F197-454C-AE51-31400CD19B94}"/>
                </a:ext>
              </a:extLst>
            </p:cNvPr>
            <p:cNvSpPr/>
            <p:nvPr/>
          </p:nvSpPr>
          <p:spPr>
            <a:xfrm>
              <a:off x="9353950" y="4698096"/>
              <a:ext cx="366681" cy="42423"/>
            </a:xfrm>
            <a:custGeom>
              <a:avLst/>
              <a:gdLst>
                <a:gd name="connsiteX0" fmla="*/ 79 w 583168"/>
                <a:gd name="connsiteY0" fmla="*/ 67506 h 67468"/>
                <a:gd name="connsiteX1" fmla="*/ 291663 w 583168"/>
                <a:gd name="connsiteY1" fmla="*/ 37 h 67468"/>
                <a:gd name="connsiteX2" fmla="*/ 583248 w 583168"/>
                <a:gd name="connsiteY2" fmla="*/ 67506 h 67468"/>
                <a:gd name="connsiteX3" fmla="*/ 79 w 583168"/>
                <a:gd name="connsiteY3" fmla="*/ 67506 h 67468"/>
                <a:gd name="connsiteX0" fmla="*/ 0 w 583169"/>
                <a:gd name="connsiteY0" fmla="*/ 67469 h 67469"/>
                <a:gd name="connsiteX1" fmla="*/ 291584 w 583169"/>
                <a:gd name="connsiteY1" fmla="*/ 0 h 67469"/>
                <a:gd name="connsiteX2" fmla="*/ 583169 w 583169"/>
                <a:gd name="connsiteY2" fmla="*/ 67469 h 67469"/>
                <a:gd name="connsiteX3" fmla="*/ 300171 w 583169"/>
                <a:gd name="connsiteY3" fmla="*/ 64489 h 67469"/>
                <a:gd name="connsiteX4" fmla="*/ 0 w 583169"/>
                <a:gd name="connsiteY4" fmla="*/ 67469 h 67469"/>
                <a:gd name="connsiteX0" fmla="*/ 300171 w 583169"/>
                <a:gd name="connsiteY0" fmla="*/ 64489 h 155929"/>
                <a:gd name="connsiteX1" fmla="*/ 0 w 583169"/>
                <a:gd name="connsiteY1" fmla="*/ 67469 h 155929"/>
                <a:gd name="connsiteX2" fmla="*/ 291584 w 583169"/>
                <a:gd name="connsiteY2" fmla="*/ 0 h 155929"/>
                <a:gd name="connsiteX3" fmla="*/ 583169 w 583169"/>
                <a:gd name="connsiteY3" fmla="*/ 67469 h 155929"/>
                <a:gd name="connsiteX4" fmla="*/ 391611 w 583169"/>
                <a:gd name="connsiteY4" fmla="*/ 155929 h 155929"/>
                <a:gd name="connsiteX0" fmla="*/ 300171 w 583169"/>
                <a:gd name="connsiteY0" fmla="*/ 64489 h 67469"/>
                <a:gd name="connsiteX1" fmla="*/ 0 w 583169"/>
                <a:gd name="connsiteY1" fmla="*/ 67469 h 67469"/>
                <a:gd name="connsiteX2" fmla="*/ 291584 w 583169"/>
                <a:gd name="connsiteY2" fmla="*/ 0 h 67469"/>
                <a:gd name="connsiteX3" fmla="*/ 583169 w 583169"/>
                <a:gd name="connsiteY3" fmla="*/ 67469 h 67469"/>
                <a:gd name="connsiteX0" fmla="*/ 0 w 583169"/>
                <a:gd name="connsiteY0" fmla="*/ 67469 h 67469"/>
                <a:gd name="connsiteX1" fmla="*/ 291584 w 583169"/>
                <a:gd name="connsiteY1" fmla="*/ 0 h 67469"/>
                <a:gd name="connsiteX2" fmla="*/ 583169 w 583169"/>
                <a:gd name="connsiteY2" fmla="*/ 67469 h 67469"/>
              </a:gdLst>
              <a:ahLst/>
              <a:cxnLst>
                <a:cxn ang="0">
                  <a:pos x="connsiteX0" y="connsiteY0"/>
                </a:cxn>
                <a:cxn ang="0">
                  <a:pos x="connsiteX1" y="connsiteY1"/>
                </a:cxn>
                <a:cxn ang="0">
                  <a:pos x="connsiteX2" y="connsiteY2"/>
                </a:cxn>
              </a:cxnLst>
              <a:rect l="l" t="t" r="r" b="b"/>
              <a:pathLst>
                <a:path w="583169" h="67469">
                  <a:moveTo>
                    <a:pt x="0" y="67469"/>
                  </a:moveTo>
                  <a:cubicBezTo>
                    <a:pt x="88226" y="24249"/>
                    <a:pt x="187127" y="0"/>
                    <a:pt x="291584" y="0"/>
                  </a:cubicBezTo>
                  <a:cubicBezTo>
                    <a:pt x="396002" y="0"/>
                    <a:pt x="494904" y="24249"/>
                    <a:pt x="583169" y="67469"/>
                  </a:cubicBezTo>
                </a:path>
              </a:pathLst>
            </a:custGeom>
            <a:noFill/>
            <a:ln w="25400" cap="rnd">
              <a:solidFill>
                <a:schemeClr val="accent5"/>
              </a:solidFill>
              <a:prstDash val="solid"/>
              <a:round/>
            </a:ln>
          </p:spPr>
          <p:txBody>
            <a:bodyPr rtlCol="0" anchor="ctr"/>
            <a:lstStyle/>
            <a:p>
              <a:endParaRPr lang="fr-FR"/>
            </a:p>
          </p:txBody>
        </p:sp>
        <p:sp>
          <p:nvSpPr>
            <p:cNvPr id="51" name="Forme libre : forme 50">
              <a:extLst>
                <a:ext uri="{FF2B5EF4-FFF2-40B4-BE49-F238E27FC236}">
                  <a16:creationId xmlns:a16="http://schemas.microsoft.com/office/drawing/2014/main" id="{BDE4E53C-9B19-4CF8-9A33-EFF74D4509AA}"/>
                </a:ext>
              </a:extLst>
            </p:cNvPr>
            <p:cNvSpPr/>
            <p:nvPr/>
          </p:nvSpPr>
          <p:spPr>
            <a:xfrm>
              <a:off x="9012657" y="4903847"/>
              <a:ext cx="269159" cy="176129"/>
            </a:xfrm>
            <a:custGeom>
              <a:avLst/>
              <a:gdLst>
                <a:gd name="connsiteX0" fmla="*/ 423773 w 428069"/>
                <a:gd name="connsiteY0" fmla="*/ 187336 h 280114"/>
                <a:gd name="connsiteX1" fmla="*/ 211842 w 428069"/>
                <a:gd name="connsiteY1" fmla="*/ 51 h 280114"/>
                <a:gd name="connsiteX2" fmla="*/ 29 w 428069"/>
                <a:gd name="connsiteY2" fmla="*/ 186384 h 280114"/>
                <a:gd name="connsiteX3" fmla="*/ 29 w 428069"/>
                <a:gd name="connsiteY3" fmla="*/ 280165 h 280114"/>
                <a:gd name="connsiteX4" fmla="*/ 428099 w 428069"/>
                <a:gd name="connsiteY4" fmla="*/ 280165 h 280114"/>
                <a:gd name="connsiteX5" fmla="*/ 423773 w 428069"/>
                <a:gd name="connsiteY5" fmla="*/ 187336 h 2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069" h="280114">
                  <a:moveTo>
                    <a:pt x="423773" y="187336"/>
                  </a:moveTo>
                  <a:cubicBezTo>
                    <a:pt x="410875" y="81807"/>
                    <a:pt x="320903" y="51"/>
                    <a:pt x="211842" y="51"/>
                  </a:cubicBezTo>
                  <a:cubicBezTo>
                    <a:pt x="103058" y="51"/>
                    <a:pt x="13285" y="81331"/>
                    <a:pt x="29" y="186384"/>
                  </a:cubicBezTo>
                  <a:lnTo>
                    <a:pt x="29" y="280165"/>
                  </a:lnTo>
                  <a:lnTo>
                    <a:pt x="428099" y="280165"/>
                  </a:lnTo>
                  <a:lnTo>
                    <a:pt x="423773" y="187336"/>
                  </a:lnTo>
                  <a:close/>
                </a:path>
              </a:pathLst>
            </a:custGeom>
            <a:solidFill>
              <a:srgbClr val="562583"/>
            </a:solidFill>
            <a:ln w="25400" cap="rnd">
              <a:solidFill>
                <a:schemeClr val="accent5"/>
              </a:solidFill>
              <a:prstDash val="solid"/>
              <a:round/>
            </a:ln>
          </p:spPr>
          <p:txBody>
            <a:bodyPr rtlCol="0" anchor="ctr"/>
            <a:lstStyle/>
            <a:p>
              <a:endParaRPr lang="fr-FR"/>
            </a:p>
          </p:txBody>
        </p:sp>
        <p:sp>
          <p:nvSpPr>
            <p:cNvPr id="52" name="Forme libre : forme 51">
              <a:extLst>
                <a:ext uri="{FF2B5EF4-FFF2-40B4-BE49-F238E27FC236}">
                  <a16:creationId xmlns:a16="http://schemas.microsoft.com/office/drawing/2014/main" id="{3E43EA38-BA3C-4EAD-950F-01B6E7690D88}"/>
                </a:ext>
              </a:extLst>
            </p:cNvPr>
            <p:cNvSpPr/>
            <p:nvPr/>
          </p:nvSpPr>
          <p:spPr>
            <a:xfrm>
              <a:off x="9795885" y="4903847"/>
              <a:ext cx="269159" cy="176129"/>
            </a:xfrm>
            <a:custGeom>
              <a:avLst/>
              <a:gdLst>
                <a:gd name="connsiteX0" fmla="*/ 423904 w 428069"/>
                <a:gd name="connsiteY0" fmla="*/ 187336 h 280114"/>
                <a:gd name="connsiteX1" fmla="*/ 211972 w 428069"/>
                <a:gd name="connsiteY1" fmla="*/ 51 h 280114"/>
                <a:gd name="connsiteX2" fmla="*/ 160 w 428069"/>
                <a:gd name="connsiteY2" fmla="*/ 186384 h 280114"/>
                <a:gd name="connsiteX3" fmla="*/ 160 w 428069"/>
                <a:gd name="connsiteY3" fmla="*/ 280165 h 280114"/>
                <a:gd name="connsiteX4" fmla="*/ 428230 w 428069"/>
                <a:gd name="connsiteY4" fmla="*/ 280165 h 280114"/>
                <a:gd name="connsiteX5" fmla="*/ 423904 w 428069"/>
                <a:gd name="connsiteY5" fmla="*/ 187336 h 2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069" h="280114">
                  <a:moveTo>
                    <a:pt x="423904" y="187336"/>
                  </a:moveTo>
                  <a:cubicBezTo>
                    <a:pt x="411005" y="81807"/>
                    <a:pt x="321073" y="51"/>
                    <a:pt x="211972" y="51"/>
                  </a:cubicBezTo>
                  <a:cubicBezTo>
                    <a:pt x="103268" y="51"/>
                    <a:pt x="13495" y="81331"/>
                    <a:pt x="160" y="186384"/>
                  </a:cubicBezTo>
                  <a:lnTo>
                    <a:pt x="160" y="280165"/>
                  </a:lnTo>
                  <a:lnTo>
                    <a:pt x="428230" y="280165"/>
                  </a:lnTo>
                  <a:lnTo>
                    <a:pt x="423904" y="187336"/>
                  </a:lnTo>
                  <a:close/>
                </a:path>
              </a:pathLst>
            </a:custGeom>
            <a:solidFill>
              <a:srgbClr val="E8C0A1"/>
            </a:solidFill>
            <a:ln w="25400" cap="rnd">
              <a:solidFill>
                <a:schemeClr val="accent4"/>
              </a:solidFill>
              <a:prstDash val="solid"/>
              <a:round/>
            </a:ln>
          </p:spPr>
          <p:txBody>
            <a:bodyPr rtlCol="0" anchor="ctr"/>
            <a:lstStyle/>
            <a:p>
              <a:endParaRPr lang="fr-FR"/>
            </a:p>
          </p:txBody>
        </p:sp>
        <p:sp>
          <p:nvSpPr>
            <p:cNvPr id="53" name="Forme libre : forme 52">
              <a:extLst>
                <a:ext uri="{FF2B5EF4-FFF2-40B4-BE49-F238E27FC236}">
                  <a16:creationId xmlns:a16="http://schemas.microsoft.com/office/drawing/2014/main" id="{D76240FA-80C8-4B9E-831B-F46780320A85}"/>
                </a:ext>
              </a:extLst>
            </p:cNvPr>
            <p:cNvSpPr/>
            <p:nvPr/>
          </p:nvSpPr>
          <p:spPr>
            <a:xfrm>
              <a:off x="9407702" y="5511883"/>
              <a:ext cx="269159" cy="176129"/>
            </a:xfrm>
            <a:custGeom>
              <a:avLst/>
              <a:gdLst>
                <a:gd name="connsiteX0" fmla="*/ 423839 w 428069"/>
                <a:gd name="connsiteY0" fmla="*/ 187478 h 280114"/>
                <a:gd name="connsiteX1" fmla="*/ 211908 w 428069"/>
                <a:gd name="connsiteY1" fmla="*/ 152 h 280114"/>
                <a:gd name="connsiteX2" fmla="*/ 95 w 428069"/>
                <a:gd name="connsiteY2" fmla="*/ 186525 h 280114"/>
                <a:gd name="connsiteX3" fmla="*/ 95 w 428069"/>
                <a:gd name="connsiteY3" fmla="*/ 280267 h 280114"/>
                <a:gd name="connsiteX4" fmla="*/ 428165 w 428069"/>
                <a:gd name="connsiteY4" fmla="*/ 280267 h 280114"/>
                <a:gd name="connsiteX5" fmla="*/ 423839 w 428069"/>
                <a:gd name="connsiteY5" fmla="*/ 187478 h 2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069" h="280114">
                  <a:moveTo>
                    <a:pt x="423839" y="187478"/>
                  </a:moveTo>
                  <a:cubicBezTo>
                    <a:pt x="410980" y="81869"/>
                    <a:pt x="320929" y="152"/>
                    <a:pt x="211908" y="152"/>
                  </a:cubicBezTo>
                  <a:cubicBezTo>
                    <a:pt x="103164" y="152"/>
                    <a:pt x="13430" y="81393"/>
                    <a:pt x="95" y="186525"/>
                  </a:cubicBezTo>
                  <a:lnTo>
                    <a:pt x="95" y="280267"/>
                  </a:lnTo>
                  <a:lnTo>
                    <a:pt x="428165" y="280267"/>
                  </a:lnTo>
                  <a:lnTo>
                    <a:pt x="423839" y="187478"/>
                  </a:lnTo>
                  <a:close/>
                </a:path>
              </a:pathLst>
            </a:custGeom>
            <a:solidFill>
              <a:schemeClr val="accent5"/>
            </a:solidFill>
            <a:ln w="25400" cap="rnd">
              <a:solidFill>
                <a:schemeClr val="accent5"/>
              </a:solidFill>
              <a:prstDash val="solid"/>
              <a:round/>
            </a:ln>
          </p:spPr>
          <p:txBody>
            <a:bodyPr rtlCol="0" anchor="ctr"/>
            <a:lstStyle/>
            <a:p>
              <a:endParaRPr lang="fr-F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p:nvPr/>
        </p:nvSpPr>
        <p:spPr>
          <a:xfrm>
            <a:off x="7836195" y="-1"/>
            <a:ext cx="3524232" cy="6858001"/>
          </a:xfrm>
          <a:prstGeom prst="rect">
            <a:avLst/>
          </a:prstGeom>
          <a:solidFill>
            <a:schemeClr val="accent1"/>
          </a:solidFill>
        </p:spPr>
        <p:txBody>
          <a:bodyPr wrap="square" lIns="360000" tIns="792000" rIns="252000" anchor="t">
            <a:noAutofit/>
          </a:bodyPr>
          <a:lstStyle/>
          <a:p>
            <a:pPr>
              <a:lnSpc>
                <a:spcPct val="90000"/>
              </a:lnSpc>
              <a:spcBef>
                <a:spcPts val="1200"/>
              </a:spcBef>
            </a:pPr>
            <a:r>
              <a:rPr lang="fr-FR" dirty="0">
                <a:solidFill>
                  <a:schemeClr val="bg1"/>
                </a:solidFill>
                <a:sym typeface="Helvetica Neue"/>
              </a:rPr>
              <a:t>J’ai donné mes ovocytes dans les années 90,</a:t>
            </a:r>
            <a:br>
              <a:rPr lang="fr-FR" dirty="0">
                <a:solidFill>
                  <a:schemeClr val="bg1"/>
                </a:solidFill>
                <a:sym typeface="Helvetica Neue"/>
              </a:rPr>
            </a:br>
            <a:r>
              <a:rPr lang="fr-FR" dirty="0">
                <a:solidFill>
                  <a:schemeClr val="bg1"/>
                </a:solidFill>
                <a:sym typeface="Helvetica Neue"/>
              </a:rPr>
              <a:t>je souhaite que mon identité puisse être divulguée aux personnes qui ont été issues de mon don.</a:t>
            </a:r>
          </a:p>
          <a:p>
            <a:pPr>
              <a:lnSpc>
                <a:spcPct val="90000"/>
              </a:lnSpc>
              <a:spcBef>
                <a:spcPts val="1200"/>
              </a:spcBef>
            </a:pPr>
            <a:r>
              <a:rPr lang="fr-FR" b="1" dirty="0">
                <a:solidFill>
                  <a:schemeClr val="bg1"/>
                </a:solidFill>
                <a:sym typeface="Helvetica Neue"/>
              </a:rPr>
              <a:t>Quelles démarches dois-je entreprendre ?</a:t>
            </a:r>
            <a:endParaRPr dirty="0">
              <a:solidFill>
                <a:schemeClr val="bg1"/>
              </a:solidFill>
            </a:endParaRPr>
          </a:p>
        </p:txBody>
      </p:sp>
      <p:sp>
        <p:nvSpPr>
          <p:cNvPr id="198" name="Google Shape;198;p16"/>
          <p:cNvSpPr txBox="1"/>
          <p:nvPr/>
        </p:nvSpPr>
        <p:spPr>
          <a:xfrm>
            <a:off x="410875" y="880968"/>
            <a:ext cx="6457758" cy="5515316"/>
          </a:xfrm>
          <a:prstGeom prst="rect">
            <a:avLst/>
          </a:prstGeom>
          <a:noFill/>
          <a:ln>
            <a:noFill/>
          </a:ln>
        </p:spPr>
        <p:txBody>
          <a:bodyPr spcFirstLastPara="1" wrap="square" lIns="91425" tIns="45700" rIns="91425" bIns="45700" anchor="t" anchorCtr="0">
            <a:spAutoFit/>
          </a:bodyPr>
          <a:lstStyle>
            <a:defPPr>
              <a:defRPr lang="fr-FR"/>
            </a:defPPr>
            <a:lvl1pPr lvl="0" indent="0">
              <a:lnSpc>
                <a:spcPct val="90000"/>
              </a:lnSpc>
              <a:spcBef>
                <a:spcPts val="0"/>
              </a:spcBef>
              <a:spcAft>
                <a:spcPts val="0"/>
              </a:spcAft>
              <a:buClr>
                <a:schemeClr val="dk1"/>
              </a:buClr>
              <a:buSzPts val="1100"/>
              <a:buFont typeface="Arial"/>
              <a:buNone/>
              <a:defRPr sz="1600">
                <a:solidFill>
                  <a:schemeClr val="dk1"/>
                </a:solidFill>
                <a:ea typeface="Helvetica Neue"/>
                <a:cs typeface="Helvetica Neue"/>
              </a:defRPr>
            </a:lvl1pPr>
          </a:lstStyle>
          <a:p>
            <a:pPr>
              <a:spcBef>
                <a:spcPts val="1200"/>
              </a:spcBef>
            </a:pPr>
            <a:r>
              <a:rPr lang="fr-FR" dirty="0">
                <a:sym typeface="Helvetica Neue"/>
              </a:rPr>
              <a:t>Vous avez deux possibilités pour signifier votre accord si vous avez fait un don de gamètes ou d’embryons avant l’entrée en vigueur du dispositif actuel. </a:t>
            </a:r>
            <a:endParaRPr dirty="0">
              <a:sym typeface="Helvetica Neue"/>
            </a:endParaRPr>
          </a:p>
          <a:p>
            <a:pPr marL="216000" lvl="1" indent="-216000">
              <a:lnSpc>
                <a:spcPct val="90000"/>
              </a:lnSpc>
              <a:spcBef>
                <a:spcPts val="1200"/>
              </a:spcBef>
              <a:buClr>
                <a:schemeClr val="accent2"/>
              </a:buClr>
              <a:buFont typeface="Arial" panose="020B0604020202020204" pitchFamily="34" charset="0"/>
              <a:buChar char="●"/>
            </a:pPr>
            <a:r>
              <a:rPr lang="fr-FR" sz="1600" dirty="0">
                <a:sym typeface="Helvetica Neue"/>
              </a:rPr>
              <a:t>Vous pouvez vous </a:t>
            </a:r>
            <a:r>
              <a:rPr lang="fr-FR" sz="1600" b="1" dirty="0">
                <a:sym typeface="Helvetica Neue"/>
              </a:rPr>
              <a:t>manifester auprès de la Commission </a:t>
            </a:r>
            <a:r>
              <a:rPr lang="fr-FR" sz="1600" i="1" dirty="0">
                <a:sym typeface="Helvetica Neue"/>
              </a:rPr>
              <a:t>ad hoc</a:t>
            </a:r>
            <a:r>
              <a:rPr lang="fr-FR" sz="1600" dirty="0">
                <a:sym typeface="Helvetica Neue"/>
              </a:rPr>
              <a:t> pour donner votre accord à la transmission aux personnes majeures nées de votre don de vos données non identifiantes et de votre identité. </a:t>
            </a:r>
            <a:br>
              <a:rPr lang="fr-FR" sz="1600" dirty="0">
                <a:sym typeface="Helvetica Neue"/>
              </a:rPr>
            </a:br>
            <a:r>
              <a:rPr lang="fr-FR" sz="1600" dirty="0">
                <a:sym typeface="Helvetica Neue"/>
              </a:rPr>
              <a:t>Dans le cas où vous ne vous êtes pas manifesté mais qu’une personne issue de votre don fait la demande d’accès, la Commission pourrait être amenée à vous recontacter.</a:t>
            </a:r>
            <a:endParaRPr sz="1600" dirty="0">
              <a:sym typeface="Helvetica Neue"/>
            </a:endParaRPr>
          </a:p>
          <a:p>
            <a:pPr marL="216000" lvl="1" indent="-216000">
              <a:lnSpc>
                <a:spcPct val="90000"/>
              </a:lnSpc>
              <a:spcBef>
                <a:spcPts val="1200"/>
              </a:spcBef>
              <a:buClr>
                <a:schemeClr val="accent2"/>
              </a:buClr>
              <a:buFont typeface="Arial" panose="020B0604020202020204" pitchFamily="34" charset="0"/>
              <a:buChar char="●"/>
            </a:pPr>
            <a:r>
              <a:rPr lang="fr-FR" sz="1600" dirty="0">
                <a:sym typeface="Helvetica Neue"/>
              </a:rPr>
              <a:t>Vous pouvez également </a:t>
            </a:r>
            <a:r>
              <a:rPr lang="fr-FR" sz="1600" b="1" dirty="0">
                <a:sym typeface="Helvetica Neue"/>
              </a:rPr>
              <a:t>vous manifester auprès du centre de don </a:t>
            </a:r>
            <a:r>
              <a:rPr lang="fr-FR" sz="1600" dirty="0">
                <a:sym typeface="Helvetica Neue"/>
              </a:rPr>
              <a:t>avec lequel vous étiez en contact pour donner votre accord à l’utilisation de vos gamètes ou de vos embryons qui seraient toujours en cours de conservation. Dans ce cas, vous consentez à la communication de vos données non identifiantes et de votre identité aux personnes qui pourraient être issues de votre don. </a:t>
            </a:r>
            <a:endParaRPr sz="1600" dirty="0">
              <a:sym typeface="Helvetica Neue"/>
            </a:endParaRPr>
          </a:p>
          <a:p>
            <a:pPr marL="0" lvl="1">
              <a:lnSpc>
                <a:spcPct val="90000"/>
              </a:lnSpc>
              <a:spcBef>
                <a:spcPts val="1200"/>
              </a:spcBef>
              <a:buClr>
                <a:schemeClr val="accent2"/>
              </a:buClr>
            </a:pPr>
            <a:r>
              <a:rPr lang="fr-FR" sz="1600" dirty="0">
                <a:sym typeface="Helvetica Neue"/>
              </a:rPr>
              <a:t/>
            </a:r>
            <a:br>
              <a:rPr lang="fr-FR" sz="1600" dirty="0">
                <a:sym typeface="Helvetica Neue"/>
              </a:rPr>
            </a:br>
            <a:r>
              <a:rPr lang="fr-FR" sz="1600" b="1" dirty="0">
                <a:sym typeface="Helvetica Neue"/>
              </a:rPr>
              <a:t>Dans les deux cas, la transmission de vos données ne peut se faire qu’à la majorité des personnes issues de votre don et à la condition d’en avoir fait expressément la demande.</a:t>
            </a:r>
          </a:p>
          <a:p>
            <a:pPr marL="0" lvl="1">
              <a:lnSpc>
                <a:spcPct val="90000"/>
              </a:lnSpc>
              <a:spcBef>
                <a:spcPts val="1200"/>
              </a:spcBef>
              <a:buClr>
                <a:schemeClr val="accent2"/>
              </a:buClr>
            </a:pPr>
            <a:endParaRPr lang="fr-FR" sz="1600" b="1" dirty="0">
              <a:sym typeface="Helvetica Neue"/>
            </a:endParaRPr>
          </a:p>
        </p:txBody>
      </p:sp>
      <p:pic>
        <p:nvPicPr>
          <p:cNvPr id="3" name="Image 2">
            <a:extLst>
              <a:ext uri="{FF2B5EF4-FFF2-40B4-BE49-F238E27FC236}">
                <a16:creationId xmlns:a16="http://schemas.microsoft.com/office/drawing/2014/main" id="{2F91B9AF-F07E-43A7-8986-BBD7552DEF70}"/>
              </a:ext>
            </a:extLst>
          </p:cNvPr>
          <p:cNvPicPr>
            <a:picLocks noChangeAspect="1"/>
          </p:cNvPicPr>
          <p:nvPr/>
        </p:nvPicPr>
        <p:blipFill>
          <a:blip r:embed="rId3"/>
          <a:srcRect l="16702" r="16702"/>
          <a:stretch/>
        </p:blipFill>
        <p:spPr>
          <a:xfrm>
            <a:off x="7264833" y="3348795"/>
            <a:ext cx="2757600" cy="2757600"/>
          </a:xfrm>
          <a:prstGeom prst="ellipse">
            <a:avLst/>
          </a:prstGeom>
        </p:spPr>
      </p:pic>
      <p:sp>
        <p:nvSpPr>
          <p:cNvPr id="7" name="Forme libre : forme 6">
            <a:extLst>
              <a:ext uri="{FF2B5EF4-FFF2-40B4-BE49-F238E27FC236}">
                <a16:creationId xmlns:a16="http://schemas.microsoft.com/office/drawing/2014/main" id="{CFBF69FB-77F1-4343-AE3D-E5F25BF743C2}"/>
              </a:ext>
            </a:extLst>
          </p:cNvPr>
          <p:cNvSpPr/>
          <p:nvPr/>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sp>
        <p:nvSpPr>
          <p:cNvPr id="8" name="Triangle isocèle 7">
            <a:extLst>
              <a:ext uri="{FF2B5EF4-FFF2-40B4-BE49-F238E27FC236}">
                <a16:creationId xmlns:a16="http://schemas.microsoft.com/office/drawing/2014/main" id="{9386ACB0-4236-413C-9FC8-B3C571A1B330}"/>
              </a:ext>
            </a:extLst>
          </p:cNvPr>
          <p:cNvSpPr/>
          <p:nvPr/>
        </p:nvSpPr>
        <p:spPr>
          <a:xfrm rot="16200000" flipH="1">
            <a:off x="7587349" y="1064020"/>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E023F451-A6D6-43D5-942F-FE61A1F567F2}"/>
              </a:ext>
            </a:extLst>
          </p:cNvPr>
          <p:cNvGrpSpPr/>
          <p:nvPr/>
        </p:nvGrpSpPr>
        <p:grpSpPr>
          <a:xfrm>
            <a:off x="7958840" y="628911"/>
            <a:ext cx="184559" cy="171519"/>
            <a:chOff x="4429125" y="1881187"/>
            <a:chExt cx="3324967" cy="3090033"/>
          </a:xfrm>
          <a:solidFill>
            <a:schemeClr val="bg1"/>
          </a:solidFill>
        </p:grpSpPr>
        <p:sp>
          <p:nvSpPr>
            <p:cNvPr id="10" name="Forme libre : forme 9">
              <a:extLst>
                <a:ext uri="{FF2B5EF4-FFF2-40B4-BE49-F238E27FC236}">
                  <a16:creationId xmlns:a16="http://schemas.microsoft.com/office/drawing/2014/main" id="{4C982967-1923-4D03-8973-0A747381C554}"/>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1" name="Forme libre : forme 10">
              <a:extLst>
                <a:ext uri="{FF2B5EF4-FFF2-40B4-BE49-F238E27FC236}">
                  <a16:creationId xmlns:a16="http://schemas.microsoft.com/office/drawing/2014/main" id="{4A245EEC-E877-4846-BF95-25DCE8B6637C}"/>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2" name="Groupe 11">
            <a:extLst>
              <a:ext uri="{FF2B5EF4-FFF2-40B4-BE49-F238E27FC236}">
                <a16:creationId xmlns:a16="http://schemas.microsoft.com/office/drawing/2014/main" id="{4E18CDEA-0538-4F47-8D04-178E63F27FD7}"/>
              </a:ext>
            </a:extLst>
          </p:cNvPr>
          <p:cNvGrpSpPr/>
          <p:nvPr/>
        </p:nvGrpSpPr>
        <p:grpSpPr>
          <a:xfrm rot="10800000">
            <a:off x="9899374" y="2788754"/>
            <a:ext cx="184559" cy="171519"/>
            <a:chOff x="4429125" y="1881187"/>
            <a:chExt cx="3324967" cy="3090033"/>
          </a:xfrm>
          <a:solidFill>
            <a:schemeClr val="bg1"/>
          </a:solidFill>
        </p:grpSpPr>
        <p:sp>
          <p:nvSpPr>
            <p:cNvPr id="13" name="Forme libre : forme 12">
              <a:extLst>
                <a:ext uri="{FF2B5EF4-FFF2-40B4-BE49-F238E27FC236}">
                  <a16:creationId xmlns:a16="http://schemas.microsoft.com/office/drawing/2014/main" id="{5AAD2702-9450-488F-B0D9-3465294CB6F0}"/>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4" name="Forme libre : forme 13">
              <a:extLst>
                <a:ext uri="{FF2B5EF4-FFF2-40B4-BE49-F238E27FC236}">
                  <a16:creationId xmlns:a16="http://schemas.microsoft.com/office/drawing/2014/main" id="{D563D497-5A20-48E5-9C04-38059B6D8B24}"/>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3" name="Image 2">
            <a:extLst>
              <a:ext uri="{FF2B5EF4-FFF2-40B4-BE49-F238E27FC236}">
                <a16:creationId xmlns:a16="http://schemas.microsoft.com/office/drawing/2014/main" id="{701C55D8-9E71-4EAD-937C-38A21BBDEB7C}"/>
              </a:ext>
            </a:extLst>
          </p:cNvPr>
          <p:cNvPicPr>
            <a:picLocks noChangeAspect="1"/>
          </p:cNvPicPr>
          <p:nvPr/>
        </p:nvPicPr>
        <p:blipFill rotWithShape="1">
          <a:blip r:embed="rId3"/>
          <a:srcRect b="3731"/>
          <a:stretch/>
        </p:blipFill>
        <p:spPr>
          <a:xfrm flipH="1">
            <a:off x="10002802" y="2328530"/>
            <a:ext cx="1204478" cy="4529470"/>
          </a:xfrm>
          <a:prstGeom prst="rect">
            <a:avLst/>
          </a:prstGeom>
        </p:spPr>
      </p:pic>
      <p:sp>
        <p:nvSpPr>
          <p:cNvPr id="204" name="Google Shape;204;p17"/>
          <p:cNvSpPr/>
          <p:nvPr/>
        </p:nvSpPr>
        <p:spPr>
          <a:xfrm>
            <a:off x="1130300" y="-1"/>
            <a:ext cx="3537392" cy="6858001"/>
          </a:xfrm>
          <a:prstGeom prst="rect">
            <a:avLst/>
          </a:prstGeom>
          <a:solidFill>
            <a:schemeClr val="accent1"/>
          </a:solidFill>
        </p:spPr>
        <p:txBody>
          <a:bodyPr wrap="square" lIns="432000" tIns="972000" rIns="252000" anchor="t">
            <a:noAutofit/>
          </a:bodyPr>
          <a:lstStyle/>
          <a:p>
            <a:pPr>
              <a:lnSpc>
                <a:spcPct val="90000"/>
              </a:lnSpc>
              <a:spcBef>
                <a:spcPts val="1200"/>
              </a:spcBef>
            </a:pPr>
            <a:r>
              <a:rPr lang="fr-FR" dirty="0">
                <a:solidFill>
                  <a:schemeClr val="bg1"/>
                </a:solidFill>
                <a:sym typeface="Helvetica Neue"/>
              </a:rPr>
              <a:t>J’ai donné mes spermatozoïdes avant l’entrée en vigueur du dispositif actuel. Je ne souhaite pas être contacté par des personnes qui auraient pu naître grâce</a:t>
            </a:r>
            <a:br>
              <a:rPr lang="fr-FR" dirty="0">
                <a:solidFill>
                  <a:schemeClr val="bg1"/>
                </a:solidFill>
                <a:sym typeface="Helvetica Neue"/>
              </a:rPr>
            </a:br>
            <a:r>
              <a:rPr lang="fr-FR" dirty="0">
                <a:solidFill>
                  <a:schemeClr val="bg1"/>
                </a:solidFill>
                <a:sym typeface="Helvetica Neue"/>
              </a:rPr>
              <a:t>à mon don.</a:t>
            </a:r>
          </a:p>
          <a:p>
            <a:pPr>
              <a:lnSpc>
                <a:spcPct val="90000"/>
              </a:lnSpc>
              <a:spcBef>
                <a:spcPts val="1200"/>
              </a:spcBef>
            </a:pPr>
            <a:r>
              <a:rPr lang="fr-FR" b="1" dirty="0">
                <a:solidFill>
                  <a:schemeClr val="bg1"/>
                </a:solidFill>
                <a:sym typeface="Helvetica Neue"/>
              </a:rPr>
              <a:t>Quelles démarches</a:t>
            </a:r>
            <a:br>
              <a:rPr lang="fr-FR" b="1" dirty="0">
                <a:solidFill>
                  <a:schemeClr val="bg1"/>
                </a:solidFill>
                <a:sym typeface="Helvetica Neue"/>
              </a:rPr>
            </a:br>
            <a:r>
              <a:rPr lang="fr-FR" b="1" dirty="0">
                <a:solidFill>
                  <a:schemeClr val="bg1"/>
                </a:solidFill>
                <a:sym typeface="Helvetica Neue"/>
              </a:rPr>
              <a:t>dois-je entreprendre ?</a:t>
            </a:r>
            <a:endParaRPr b="1" dirty="0">
              <a:solidFill>
                <a:schemeClr val="bg1"/>
              </a:solidFill>
            </a:endParaRPr>
          </a:p>
        </p:txBody>
      </p:sp>
      <p:sp>
        <p:nvSpPr>
          <p:cNvPr id="205" name="Google Shape;205;p17"/>
          <p:cNvSpPr txBox="1"/>
          <p:nvPr/>
        </p:nvSpPr>
        <p:spPr>
          <a:xfrm>
            <a:off x="5034193" y="1629837"/>
            <a:ext cx="6134987"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dirty="0">
                <a:solidFill>
                  <a:schemeClr val="dk1"/>
                </a:solidFill>
                <a:ea typeface="Helvetica Neue"/>
                <a:cs typeface="Helvetica Neue"/>
                <a:sym typeface="Helvetica Neue"/>
              </a:rPr>
              <a:t>Aucune démarche de votre part n’est nécessaire. </a:t>
            </a:r>
            <a:br>
              <a:rPr lang="fr-FR" sz="1600" b="1" dirty="0">
                <a:solidFill>
                  <a:schemeClr val="dk1"/>
                </a:solidFill>
                <a:ea typeface="Helvetica Neue"/>
                <a:cs typeface="Helvetica Neue"/>
                <a:sym typeface="Helvetica Neue"/>
              </a:rPr>
            </a:br>
            <a:r>
              <a:rPr lang="fr-FR" sz="1600" dirty="0">
                <a:solidFill>
                  <a:schemeClr val="dk1"/>
                </a:solidFill>
                <a:ea typeface="Helvetica Neue"/>
                <a:cs typeface="Helvetica Neue"/>
                <a:sym typeface="Helvetica Neue"/>
              </a:rPr>
              <a:t>La Commission pourra éventuellement vous contacter</a:t>
            </a:r>
            <a:br>
              <a:rPr lang="fr-FR" sz="1600" dirty="0">
                <a:solidFill>
                  <a:schemeClr val="dk1"/>
                </a:solidFill>
                <a:ea typeface="Helvetica Neue"/>
                <a:cs typeface="Helvetica Neue"/>
                <a:sym typeface="Helvetica Neue"/>
              </a:rPr>
            </a:br>
            <a:r>
              <a:rPr lang="fr-FR" sz="1600" dirty="0">
                <a:solidFill>
                  <a:schemeClr val="dk1"/>
                </a:solidFill>
                <a:ea typeface="Helvetica Neue"/>
                <a:cs typeface="Helvetica Neue"/>
                <a:sym typeface="Helvetica Neue"/>
              </a:rPr>
              <a:t>suite à la demande d’une personne issue de votre don.</a:t>
            </a:r>
            <a:br>
              <a:rPr lang="fr-FR" sz="1600" dirty="0">
                <a:solidFill>
                  <a:schemeClr val="dk1"/>
                </a:solidFill>
                <a:ea typeface="Helvetica Neue"/>
                <a:cs typeface="Helvetica Neue"/>
                <a:sym typeface="Helvetica Neue"/>
              </a:rPr>
            </a:br>
            <a:r>
              <a:rPr lang="fr-FR" sz="1600" dirty="0">
                <a:solidFill>
                  <a:schemeClr val="dk1"/>
                </a:solidFill>
                <a:ea typeface="Helvetica Neue"/>
                <a:cs typeface="Helvetica Neue"/>
                <a:sym typeface="Helvetica Neue"/>
              </a:rPr>
              <a:t>Vous pourrez alors indiquer que vous ne souhaitez</a:t>
            </a:r>
            <a:br>
              <a:rPr lang="fr-FR" sz="1600" dirty="0">
                <a:solidFill>
                  <a:schemeClr val="dk1"/>
                </a:solidFill>
                <a:ea typeface="Helvetica Neue"/>
                <a:cs typeface="Helvetica Neue"/>
                <a:sym typeface="Helvetica Neue"/>
              </a:rPr>
            </a:br>
            <a:r>
              <a:rPr lang="fr-FR" sz="1600" dirty="0">
                <a:solidFill>
                  <a:schemeClr val="dk1"/>
                </a:solidFill>
                <a:ea typeface="Helvetica Neue"/>
                <a:cs typeface="Helvetica Neue"/>
                <a:sym typeface="Helvetica Neue"/>
              </a:rPr>
              <a:t>pas donner l’accès à vos données. </a:t>
            </a:r>
            <a:endParaRPr sz="1600" dirty="0"/>
          </a:p>
        </p:txBody>
      </p:sp>
      <p:sp>
        <p:nvSpPr>
          <p:cNvPr id="7" name="Google Shape;205;p17">
            <a:extLst>
              <a:ext uri="{FF2B5EF4-FFF2-40B4-BE49-F238E27FC236}">
                <a16:creationId xmlns:a16="http://schemas.microsoft.com/office/drawing/2014/main" id="{B3FD5E88-EC3C-4CFE-8178-4A58D9777612}"/>
              </a:ext>
            </a:extLst>
          </p:cNvPr>
          <p:cNvSpPr txBox="1"/>
          <p:nvPr/>
        </p:nvSpPr>
        <p:spPr>
          <a:xfrm>
            <a:off x="5034193" y="3091674"/>
            <a:ext cx="447602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ea typeface="Helvetica Neue"/>
                <a:cs typeface="Helvetica Neue"/>
                <a:sym typeface="Helvetica Neue"/>
              </a:rPr>
              <a:t>Dans ce cas, vos données ne sont pas communiquées aux personnes issues de votre don si elles en souhaitaient l’accès et vos éventuels gamètes restants seront détruits. </a:t>
            </a:r>
            <a:endParaRPr sz="1400" dirty="0">
              <a:solidFill>
                <a:schemeClr val="dk1"/>
              </a:solidFill>
              <a:ea typeface="Helvetica Neue"/>
              <a:cs typeface="Helvetica Neue"/>
              <a:sym typeface="Helvetica Neue"/>
            </a:endParaRPr>
          </a:p>
        </p:txBody>
      </p:sp>
      <p:sp>
        <p:nvSpPr>
          <p:cNvPr id="8" name="Triangle isocèle 7">
            <a:extLst>
              <a:ext uri="{FF2B5EF4-FFF2-40B4-BE49-F238E27FC236}">
                <a16:creationId xmlns:a16="http://schemas.microsoft.com/office/drawing/2014/main" id="{6D545AE9-C8FA-4F2C-89E5-06EBD9DDA831}"/>
              </a:ext>
            </a:extLst>
          </p:cNvPr>
          <p:cNvSpPr/>
          <p:nvPr/>
        </p:nvSpPr>
        <p:spPr>
          <a:xfrm rot="5400000">
            <a:off x="4585810" y="1737120"/>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16B92524-C87A-4C32-9D95-72798E996689}"/>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grpSp>
        <p:nvGrpSpPr>
          <p:cNvPr id="10" name="Groupe 9">
            <a:extLst>
              <a:ext uri="{FF2B5EF4-FFF2-40B4-BE49-F238E27FC236}">
                <a16:creationId xmlns:a16="http://schemas.microsoft.com/office/drawing/2014/main" id="{72DCBEB2-4E93-44F2-A132-CCE0DB96775A}"/>
              </a:ext>
            </a:extLst>
          </p:cNvPr>
          <p:cNvGrpSpPr/>
          <p:nvPr/>
        </p:nvGrpSpPr>
        <p:grpSpPr>
          <a:xfrm>
            <a:off x="1312253" y="862279"/>
            <a:ext cx="184559" cy="171519"/>
            <a:chOff x="4429125" y="1881187"/>
            <a:chExt cx="3324967" cy="3090033"/>
          </a:xfrm>
          <a:solidFill>
            <a:schemeClr val="bg1"/>
          </a:solidFill>
        </p:grpSpPr>
        <p:sp>
          <p:nvSpPr>
            <p:cNvPr id="11" name="Forme libre : forme 10">
              <a:extLst>
                <a:ext uri="{FF2B5EF4-FFF2-40B4-BE49-F238E27FC236}">
                  <a16:creationId xmlns:a16="http://schemas.microsoft.com/office/drawing/2014/main" id="{BD077887-7EF0-4D16-8821-CDFFA11917D6}"/>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2" name="Forme libre : forme 11">
              <a:extLst>
                <a:ext uri="{FF2B5EF4-FFF2-40B4-BE49-F238E27FC236}">
                  <a16:creationId xmlns:a16="http://schemas.microsoft.com/office/drawing/2014/main" id="{68A5D83E-FE6F-4047-817F-E76FD54E22E3}"/>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3" name="Groupe 12">
            <a:extLst>
              <a:ext uri="{FF2B5EF4-FFF2-40B4-BE49-F238E27FC236}">
                <a16:creationId xmlns:a16="http://schemas.microsoft.com/office/drawing/2014/main" id="{3D50DA71-6363-49EB-A645-2172E266B7B0}"/>
              </a:ext>
            </a:extLst>
          </p:cNvPr>
          <p:cNvGrpSpPr/>
          <p:nvPr/>
        </p:nvGrpSpPr>
        <p:grpSpPr>
          <a:xfrm rot="10800000">
            <a:off x="4076700" y="3458744"/>
            <a:ext cx="184559" cy="171519"/>
            <a:chOff x="4429125" y="1881187"/>
            <a:chExt cx="3324967" cy="3090033"/>
          </a:xfrm>
          <a:solidFill>
            <a:schemeClr val="bg1"/>
          </a:solidFill>
        </p:grpSpPr>
        <p:sp>
          <p:nvSpPr>
            <p:cNvPr id="14" name="Forme libre : forme 13">
              <a:extLst>
                <a:ext uri="{FF2B5EF4-FFF2-40B4-BE49-F238E27FC236}">
                  <a16:creationId xmlns:a16="http://schemas.microsoft.com/office/drawing/2014/main" id="{A5F08CDA-39B2-4C68-9B87-9AC829172D4C}"/>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5" name="Forme libre : forme 14">
              <a:extLst>
                <a:ext uri="{FF2B5EF4-FFF2-40B4-BE49-F238E27FC236}">
                  <a16:creationId xmlns:a16="http://schemas.microsoft.com/office/drawing/2014/main" id="{2E98F75E-E58B-41C9-AD9D-7531BB95C74F}"/>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18"/>
          <p:cNvSpPr txBox="1"/>
          <p:nvPr/>
        </p:nvSpPr>
        <p:spPr>
          <a:xfrm>
            <a:off x="5835521" y="433855"/>
            <a:ext cx="5615932" cy="1865086"/>
          </a:xfrm>
          <a:prstGeom prst="rect">
            <a:avLst/>
          </a:prstGeom>
          <a:noFill/>
          <a:ln>
            <a:noFill/>
          </a:ln>
        </p:spPr>
        <p:txBody>
          <a:bodyPr spcFirstLastPara="1" wrap="square" lIns="91425" tIns="45700" rIns="91425" bIns="45700" anchor="t" anchorCtr="0">
            <a:spAutoFit/>
          </a:bodyPr>
          <a:lstStyle/>
          <a:p>
            <a:pPr lvl="0">
              <a:lnSpc>
                <a:spcPct val="90000"/>
              </a:lnSpc>
            </a:pPr>
            <a:r>
              <a:rPr lang="fr-FR" sz="1600" dirty="0">
                <a:solidFill>
                  <a:schemeClr val="dk1"/>
                </a:solidFill>
                <a:ea typeface="Helvetica Neue"/>
                <a:cs typeface="Helvetica Neue"/>
                <a:sym typeface="Helvetica Neue"/>
              </a:rPr>
              <a:t>Oui, vous pouvez tout à fait actualiser les données que vous avez transmises en contactant le centre de don. À partir du 1</a:t>
            </a:r>
            <a:r>
              <a:rPr lang="fr-FR" sz="1600" baseline="30000" dirty="0">
                <a:solidFill>
                  <a:schemeClr val="dk1"/>
                </a:solidFill>
                <a:ea typeface="Helvetica Neue"/>
                <a:cs typeface="Helvetica Neue"/>
                <a:sym typeface="Helvetica Neue"/>
              </a:rPr>
              <a:t>er</a:t>
            </a:r>
            <a:r>
              <a:rPr lang="fr-FR" sz="1600" dirty="0">
                <a:solidFill>
                  <a:schemeClr val="dk1"/>
                </a:solidFill>
                <a:ea typeface="Helvetica Neue"/>
                <a:cs typeface="Helvetica Neue"/>
                <a:sym typeface="Helvetica Neue"/>
              </a:rPr>
              <a:t> septembre 2022, certaines données (situation professionnelle et familiale et prénom - en cas de changement de genre) peuvent être actualisées et modifiées. Dans ce cas, </a:t>
            </a:r>
            <a:r>
              <a:rPr lang="fr-FR" sz="1600" dirty="0">
                <a:solidFill>
                  <a:schemeClr val="dk1"/>
                </a:solidFill>
                <a:ea typeface="Helvetica Neue"/>
                <a:cs typeface="Helvetica Neue"/>
                <a:sym typeface="Helvetica Neue"/>
              </a:rPr>
              <a:t>l</a:t>
            </a:r>
            <a:r>
              <a:rPr lang="fr-FR" sz="1600" dirty="0">
                <a:solidFill>
                  <a:schemeClr val="dk1"/>
                </a:solidFill>
                <a:ea typeface="Helvetica Neue"/>
                <a:cs typeface="Helvetica Neue"/>
              </a:rPr>
              <a:t>a </a:t>
            </a:r>
            <a:r>
              <a:rPr lang="fr-FR" sz="1600" dirty="0">
                <a:solidFill>
                  <a:schemeClr val="dk1"/>
                </a:solidFill>
                <a:ea typeface="Helvetica Neue"/>
                <a:cs typeface="Helvetica Neue"/>
              </a:rPr>
              <a:t>rectification ou l’actualisation pour être faite auprès du centre ou </a:t>
            </a:r>
            <a:r>
              <a:rPr lang="fr-FR" sz="1600" dirty="0" smtClean="0">
                <a:solidFill>
                  <a:schemeClr val="dk1"/>
                </a:solidFill>
                <a:ea typeface="Helvetica Neue"/>
                <a:cs typeface="Helvetica Neue"/>
              </a:rPr>
              <a:t>auprès de </a:t>
            </a:r>
            <a:r>
              <a:rPr lang="fr-FR" sz="1600" dirty="0">
                <a:solidFill>
                  <a:schemeClr val="dk1"/>
                </a:solidFill>
                <a:ea typeface="Helvetica Neue"/>
                <a:cs typeface="Helvetica Neue"/>
              </a:rPr>
              <a:t>l’Agence de la </a:t>
            </a:r>
            <a:r>
              <a:rPr lang="fr-FR" sz="1600" dirty="0" smtClean="0">
                <a:solidFill>
                  <a:schemeClr val="dk1"/>
                </a:solidFill>
                <a:ea typeface="Helvetica Neue"/>
                <a:cs typeface="Helvetica Neue"/>
              </a:rPr>
              <a:t>biomedecine.</a:t>
            </a:r>
            <a:endParaRPr sz="1600" dirty="0">
              <a:solidFill>
                <a:schemeClr val="dk1"/>
              </a:solidFill>
              <a:ea typeface="Helvetica Neue"/>
              <a:cs typeface="Helvetica Neue"/>
            </a:endParaRPr>
          </a:p>
        </p:txBody>
      </p:sp>
      <p:sp>
        <p:nvSpPr>
          <p:cNvPr id="213" name="Google Shape;213;p18"/>
          <p:cNvSpPr/>
          <p:nvPr/>
        </p:nvSpPr>
        <p:spPr>
          <a:xfrm>
            <a:off x="7361069" y="3993572"/>
            <a:ext cx="4179096" cy="2300144"/>
          </a:xfrm>
          <a:prstGeom prst="rect">
            <a:avLst/>
          </a:prstGeom>
          <a:solidFill>
            <a:schemeClr val="accent1"/>
          </a:solidFill>
        </p:spPr>
        <p:txBody>
          <a:bodyPr wrap="square" lIns="432000" tIns="144000" anchor="ctr">
            <a:noAutofit/>
          </a:bodyPr>
          <a:lstStyle/>
          <a:p>
            <a:pPr>
              <a:lnSpc>
                <a:spcPct val="90000"/>
              </a:lnSpc>
              <a:spcBef>
                <a:spcPts val="1200"/>
              </a:spcBef>
            </a:pPr>
            <a:r>
              <a:rPr lang="fr-FR" dirty="0">
                <a:solidFill>
                  <a:schemeClr val="bg1"/>
                </a:solidFill>
                <a:sym typeface="Helvetica Neue"/>
              </a:rPr>
              <a:t>Nous avons fait un don d’embryon</a:t>
            </a:r>
            <a:br>
              <a:rPr lang="fr-FR" dirty="0">
                <a:solidFill>
                  <a:schemeClr val="bg1"/>
                </a:solidFill>
                <a:sym typeface="Helvetica Neue"/>
              </a:rPr>
            </a:br>
            <a:r>
              <a:rPr lang="fr-FR" dirty="0">
                <a:solidFill>
                  <a:schemeClr val="bg1"/>
                </a:solidFill>
                <a:sym typeface="Helvetica Neue"/>
              </a:rPr>
              <a:t>il y a une dizaine d’années.</a:t>
            </a:r>
          </a:p>
          <a:p>
            <a:pPr>
              <a:lnSpc>
                <a:spcPct val="90000"/>
              </a:lnSpc>
              <a:spcBef>
                <a:spcPts val="1200"/>
              </a:spcBef>
            </a:pPr>
            <a:r>
              <a:rPr lang="fr-FR" b="1" dirty="0">
                <a:solidFill>
                  <a:schemeClr val="bg1"/>
                </a:solidFill>
                <a:sym typeface="Helvetica Neue"/>
              </a:rPr>
              <a:t>Les personnes issues de notre don pourront-elles revendiquer une quelconque filiation ?</a:t>
            </a:r>
            <a:endParaRPr dirty="0">
              <a:solidFill>
                <a:schemeClr val="bg1"/>
              </a:solidFill>
            </a:endParaRPr>
          </a:p>
        </p:txBody>
      </p:sp>
      <p:sp>
        <p:nvSpPr>
          <p:cNvPr id="214" name="Google Shape;214;p18"/>
          <p:cNvSpPr txBox="1"/>
          <p:nvPr/>
        </p:nvSpPr>
        <p:spPr>
          <a:xfrm>
            <a:off x="588630" y="4612967"/>
            <a:ext cx="6492654" cy="1421887"/>
          </a:xfrm>
          <a:prstGeom prst="rect">
            <a:avLst/>
          </a:prstGeom>
          <a:noFill/>
          <a:ln>
            <a:noFill/>
          </a:ln>
        </p:spPr>
        <p:txBody>
          <a:bodyPr spcFirstLastPara="1" wrap="square" lIns="91425" tIns="45700" rIns="91425" bIns="45700" anchor="t" anchorCtr="0">
            <a:spAutoFit/>
          </a:bodyPr>
          <a:lstStyle>
            <a:defPPr>
              <a:defRPr lang="fr-FR"/>
            </a:defPPr>
            <a:lvl1pPr marR="0" lvl="0" indent="0">
              <a:lnSpc>
                <a:spcPct val="90000"/>
              </a:lnSpc>
              <a:spcBef>
                <a:spcPts val="0"/>
              </a:spcBef>
              <a:spcAft>
                <a:spcPts val="0"/>
              </a:spcAft>
              <a:buNone/>
              <a:defRPr sz="1600">
                <a:solidFill>
                  <a:schemeClr val="dk1"/>
                </a:solidFill>
                <a:ea typeface="Helvetica Neue"/>
                <a:cs typeface="Helvetica Neue"/>
              </a:defRPr>
            </a:lvl1pPr>
          </a:lstStyle>
          <a:p>
            <a:r>
              <a:rPr lang="fr-FR" dirty="0">
                <a:sym typeface="Helvetica Neue"/>
              </a:rPr>
              <a:t>Le droit d’accès aux origines instauré par la nouvelle loi de bioéthique n’a pas d’impact sur la filiation. Aucune filiation légale ne pourra être établie entre l’enfant issu du don et le tiers donneur. Les parents de cet enfant restent bien la femme ou le couple qui l’a désiré, qui ont réalisé la démarche d’assistance médicale à la procréation et qui</a:t>
            </a:r>
            <a:br>
              <a:rPr lang="fr-FR" dirty="0">
                <a:sym typeface="Helvetica Neue"/>
              </a:rPr>
            </a:br>
            <a:r>
              <a:rPr lang="fr-FR" dirty="0">
                <a:sym typeface="Helvetica Neue"/>
              </a:rPr>
              <a:t>l’ont vu naître.</a:t>
            </a:r>
            <a:endParaRPr dirty="0"/>
          </a:p>
        </p:txBody>
      </p:sp>
      <p:sp>
        <p:nvSpPr>
          <p:cNvPr id="12" name="ZoneTexte 11">
            <a:extLst>
              <a:ext uri="{FF2B5EF4-FFF2-40B4-BE49-F238E27FC236}">
                <a16:creationId xmlns:a16="http://schemas.microsoft.com/office/drawing/2014/main" id="{455BD792-0D4B-44F2-B1A8-44952BF9D7BD}"/>
              </a:ext>
            </a:extLst>
          </p:cNvPr>
          <p:cNvSpPr txBox="1"/>
          <p:nvPr/>
        </p:nvSpPr>
        <p:spPr>
          <a:xfrm>
            <a:off x="588630" y="495097"/>
            <a:ext cx="4869712" cy="1971655"/>
          </a:xfrm>
          <a:prstGeom prst="rect">
            <a:avLst/>
          </a:prstGeom>
          <a:solidFill>
            <a:schemeClr val="accent1"/>
          </a:solidFill>
        </p:spPr>
        <p:txBody>
          <a:bodyPr wrap="square" lIns="360000" anchor="ctr">
            <a:noAutofit/>
          </a:bodyPr>
          <a:lstStyle/>
          <a:p>
            <a:pPr>
              <a:lnSpc>
                <a:spcPct val="90000"/>
              </a:lnSpc>
              <a:spcBef>
                <a:spcPts val="1200"/>
              </a:spcBef>
            </a:pPr>
            <a:r>
              <a:rPr lang="fr-FR" dirty="0">
                <a:solidFill>
                  <a:schemeClr val="bg1"/>
                </a:solidFill>
              </a:rPr>
              <a:t>J’ai donné mes spermatozoïdes et j’ai rempli le formulaire de consentement concernant le droit à l’accès aux origines.</a:t>
            </a:r>
          </a:p>
          <a:p>
            <a:pPr>
              <a:lnSpc>
                <a:spcPct val="90000"/>
              </a:lnSpc>
              <a:spcBef>
                <a:spcPts val="1200"/>
              </a:spcBef>
            </a:pPr>
            <a:r>
              <a:rPr lang="fr-FR" b="1" dirty="0">
                <a:solidFill>
                  <a:schemeClr val="bg1"/>
                </a:solidFill>
              </a:rPr>
              <a:t>Est-ce que je peux modifier</a:t>
            </a:r>
            <a:br>
              <a:rPr lang="fr-FR" b="1" dirty="0">
                <a:solidFill>
                  <a:schemeClr val="bg1"/>
                </a:solidFill>
              </a:rPr>
            </a:br>
            <a:r>
              <a:rPr lang="fr-FR" b="1" dirty="0">
                <a:solidFill>
                  <a:schemeClr val="bg1"/>
                </a:solidFill>
              </a:rPr>
              <a:t>ces données par la suite ?</a:t>
            </a:r>
            <a:endParaRPr lang="fr-FR" dirty="0">
              <a:solidFill>
                <a:schemeClr val="bg1"/>
              </a:solidFill>
            </a:endParaRPr>
          </a:p>
        </p:txBody>
      </p:sp>
      <p:pic>
        <p:nvPicPr>
          <p:cNvPr id="3" name="Image 2" descr="Une image contenant personne, homme, intérieur, fenêtre&#10;&#10;Description générée automatiquement">
            <a:extLst>
              <a:ext uri="{FF2B5EF4-FFF2-40B4-BE49-F238E27FC236}">
                <a16:creationId xmlns:a16="http://schemas.microsoft.com/office/drawing/2014/main" id="{47DB22E0-F586-49C5-A726-469E992BEB7E}"/>
              </a:ext>
            </a:extLst>
          </p:cNvPr>
          <p:cNvPicPr>
            <a:picLocks noChangeAspect="1"/>
          </p:cNvPicPr>
          <p:nvPr/>
        </p:nvPicPr>
        <p:blipFill>
          <a:blip r:embed="rId3"/>
          <a:stretch>
            <a:fillRect/>
          </a:stretch>
        </p:blipFill>
        <p:spPr>
          <a:xfrm>
            <a:off x="4662354" y="2298941"/>
            <a:ext cx="2947072" cy="1964714"/>
          </a:xfrm>
          <a:prstGeom prst="rect">
            <a:avLst/>
          </a:prstGeom>
          <a:ln w="28575">
            <a:noFill/>
          </a:ln>
        </p:spPr>
      </p:pic>
      <p:sp>
        <p:nvSpPr>
          <p:cNvPr id="6" name="Triangle isocèle 5">
            <a:extLst>
              <a:ext uri="{FF2B5EF4-FFF2-40B4-BE49-F238E27FC236}">
                <a16:creationId xmlns:a16="http://schemas.microsoft.com/office/drawing/2014/main" id="{89362D39-808D-4EE8-8E28-16E20567B7B0}"/>
              </a:ext>
            </a:extLst>
          </p:cNvPr>
          <p:cNvSpPr/>
          <p:nvPr/>
        </p:nvSpPr>
        <p:spPr>
          <a:xfrm rot="5400000">
            <a:off x="5376459" y="1198957"/>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4AAECC30-79D8-461D-BE33-882B34E49901}"/>
              </a:ext>
            </a:extLst>
          </p:cNvPr>
          <p:cNvSpPr/>
          <p:nvPr/>
        </p:nvSpPr>
        <p:spPr>
          <a:xfrm rot="16200000" flipH="1">
            <a:off x="7112223" y="4713126"/>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5F2EEBD3-847E-4DAD-B537-8CBCDB986CA2}"/>
              </a:ext>
            </a:extLst>
          </p:cNvPr>
          <p:cNvGrpSpPr/>
          <p:nvPr/>
        </p:nvGrpSpPr>
        <p:grpSpPr>
          <a:xfrm>
            <a:off x="740547" y="657977"/>
            <a:ext cx="184559" cy="171519"/>
            <a:chOff x="4429125" y="1881187"/>
            <a:chExt cx="3324967" cy="3090033"/>
          </a:xfrm>
          <a:solidFill>
            <a:schemeClr val="bg1"/>
          </a:solidFill>
        </p:grpSpPr>
        <p:sp>
          <p:nvSpPr>
            <p:cNvPr id="10" name="Forme libre : forme 9">
              <a:extLst>
                <a:ext uri="{FF2B5EF4-FFF2-40B4-BE49-F238E27FC236}">
                  <a16:creationId xmlns:a16="http://schemas.microsoft.com/office/drawing/2014/main" id="{D61EDAC2-1F39-4987-AF9F-6FFA78C1F2D7}"/>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1" name="Forme libre : forme 10">
              <a:extLst>
                <a:ext uri="{FF2B5EF4-FFF2-40B4-BE49-F238E27FC236}">
                  <a16:creationId xmlns:a16="http://schemas.microsoft.com/office/drawing/2014/main" id="{F5E6F379-E50A-44A5-90F6-DDBCA3DEE051}"/>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3" name="Groupe 12">
            <a:extLst>
              <a:ext uri="{FF2B5EF4-FFF2-40B4-BE49-F238E27FC236}">
                <a16:creationId xmlns:a16="http://schemas.microsoft.com/office/drawing/2014/main" id="{D30EED21-797F-4B53-9F4F-B59782796A23}"/>
              </a:ext>
            </a:extLst>
          </p:cNvPr>
          <p:cNvGrpSpPr/>
          <p:nvPr/>
        </p:nvGrpSpPr>
        <p:grpSpPr>
          <a:xfrm rot="10800000">
            <a:off x="3915363" y="2038885"/>
            <a:ext cx="184559" cy="171519"/>
            <a:chOff x="4429125" y="1881187"/>
            <a:chExt cx="3324967" cy="3090033"/>
          </a:xfrm>
          <a:solidFill>
            <a:schemeClr val="bg1"/>
          </a:solidFill>
        </p:grpSpPr>
        <p:sp>
          <p:nvSpPr>
            <p:cNvPr id="14" name="Forme libre : forme 13">
              <a:extLst>
                <a:ext uri="{FF2B5EF4-FFF2-40B4-BE49-F238E27FC236}">
                  <a16:creationId xmlns:a16="http://schemas.microsoft.com/office/drawing/2014/main" id="{7DAA079E-60DB-4A62-8209-EDFABAF81B65}"/>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6" name="Forme libre : forme 15">
              <a:extLst>
                <a:ext uri="{FF2B5EF4-FFF2-40B4-BE49-F238E27FC236}">
                  <a16:creationId xmlns:a16="http://schemas.microsoft.com/office/drawing/2014/main" id="{F55FD44F-56C5-4E68-8E74-3B3DFDBFADF9}"/>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7" name="Groupe 16">
            <a:extLst>
              <a:ext uri="{FF2B5EF4-FFF2-40B4-BE49-F238E27FC236}">
                <a16:creationId xmlns:a16="http://schemas.microsoft.com/office/drawing/2014/main" id="{35BA9AFD-F749-4454-B93E-FB50008E8082}"/>
              </a:ext>
            </a:extLst>
          </p:cNvPr>
          <p:cNvGrpSpPr/>
          <p:nvPr/>
        </p:nvGrpSpPr>
        <p:grpSpPr>
          <a:xfrm>
            <a:off x="7504330" y="4400173"/>
            <a:ext cx="184559" cy="171519"/>
            <a:chOff x="4429125" y="1881187"/>
            <a:chExt cx="3324967" cy="3090033"/>
          </a:xfrm>
          <a:solidFill>
            <a:schemeClr val="bg1"/>
          </a:solidFill>
        </p:grpSpPr>
        <p:sp>
          <p:nvSpPr>
            <p:cNvPr id="18" name="Forme libre : forme 17">
              <a:extLst>
                <a:ext uri="{FF2B5EF4-FFF2-40B4-BE49-F238E27FC236}">
                  <a16:creationId xmlns:a16="http://schemas.microsoft.com/office/drawing/2014/main" id="{BD0C11E3-7A9D-484F-855D-43C997016F61}"/>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9" name="Forme libre : forme 18">
              <a:extLst>
                <a:ext uri="{FF2B5EF4-FFF2-40B4-BE49-F238E27FC236}">
                  <a16:creationId xmlns:a16="http://schemas.microsoft.com/office/drawing/2014/main" id="{5B8CCCC2-EA8F-4F68-A6F1-AA8A2D4445EE}"/>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0" name="Groupe 19">
            <a:extLst>
              <a:ext uri="{FF2B5EF4-FFF2-40B4-BE49-F238E27FC236}">
                <a16:creationId xmlns:a16="http://schemas.microsoft.com/office/drawing/2014/main" id="{97721F03-853F-430D-9F7D-2A442D16FE81}"/>
              </a:ext>
            </a:extLst>
          </p:cNvPr>
          <p:cNvGrpSpPr/>
          <p:nvPr/>
        </p:nvGrpSpPr>
        <p:grpSpPr>
          <a:xfrm rot="10800000">
            <a:off x="10714071" y="5781081"/>
            <a:ext cx="184559" cy="171519"/>
            <a:chOff x="4429125" y="1881187"/>
            <a:chExt cx="3324967" cy="3090033"/>
          </a:xfrm>
          <a:solidFill>
            <a:schemeClr val="bg1"/>
          </a:solidFill>
        </p:grpSpPr>
        <p:sp>
          <p:nvSpPr>
            <p:cNvPr id="21" name="Forme libre : forme 20">
              <a:extLst>
                <a:ext uri="{FF2B5EF4-FFF2-40B4-BE49-F238E27FC236}">
                  <a16:creationId xmlns:a16="http://schemas.microsoft.com/office/drawing/2014/main" id="{4462DE0F-731D-4517-B548-70A0192B98AC}"/>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2" name="Forme libre : forme 21">
              <a:extLst>
                <a:ext uri="{FF2B5EF4-FFF2-40B4-BE49-F238E27FC236}">
                  <a16:creationId xmlns:a16="http://schemas.microsoft.com/office/drawing/2014/main" id="{17FA69B7-C18E-4662-89DD-FA767F131FC4}"/>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p:nvPr/>
        </p:nvSpPr>
        <p:spPr>
          <a:xfrm>
            <a:off x="4404001" y="0"/>
            <a:ext cx="3384000" cy="6858000"/>
          </a:xfrm>
          <a:prstGeom prst="rect">
            <a:avLst/>
          </a:prstGeom>
          <a:solidFill>
            <a:schemeClr val="accent1"/>
          </a:solidFill>
        </p:spPr>
        <p:txBody>
          <a:bodyPr wrap="square" lIns="324000" tIns="972000" rIns="252000" anchor="t">
            <a:noAutofit/>
          </a:bodyPr>
          <a:lstStyle/>
          <a:p>
            <a:pPr>
              <a:lnSpc>
                <a:spcPct val="90000"/>
              </a:lnSpc>
              <a:spcBef>
                <a:spcPts val="1200"/>
              </a:spcBef>
            </a:pPr>
            <a:r>
              <a:rPr lang="fr-FR" dirty="0">
                <a:solidFill>
                  <a:schemeClr val="bg1"/>
                </a:solidFill>
                <a:sym typeface="Helvetica Neue"/>
              </a:rPr>
              <a:t>Je souhaiterais donner mes gamètes, mais ce</a:t>
            </a:r>
            <a:br>
              <a:rPr lang="fr-FR" dirty="0">
                <a:solidFill>
                  <a:schemeClr val="bg1"/>
                </a:solidFill>
                <a:sym typeface="Helvetica Neue"/>
              </a:rPr>
            </a:br>
            <a:r>
              <a:rPr lang="fr-FR" dirty="0">
                <a:solidFill>
                  <a:schemeClr val="bg1"/>
                </a:solidFill>
                <a:sym typeface="Helvetica Neue"/>
              </a:rPr>
              <a:t>n’est plus anonyme depuis la révision de la loi de bioéthique, n’est-ce pas ?</a:t>
            </a:r>
            <a:endParaRPr dirty="0">
              <a:solidFill>
                <a:schemeClr val="bg1"/>
              </a:solidFill>
            </a:endParaRPr>
          </a:p>
        </p:txBody>
      </p:sp>
      <p:sp>
        <p:nvSpPr>
          <p:cNvPr id="221" name="Google Shape;221;p19"/>
          <p:cNvSpPr txBox="1"/>
          <p:nvPr/>
        </p:nvSpPr>
        <p:spPr>
          <a:xfrm>
            <a:off x="612894" y="753377"/>
            <a:ext cx="3402418" cy="304694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r-FR" sz="1600" dirty="0">
                <a:solidFill>
                  <a:schemeClr val="dk1"/>
                </a:solidFill>
                <a:ea typeface="Helvetica Neue"/>
                <a:cs typeface="Helvetica Neue"/>
                <a:sym typeface="Helvetica Neue"/>
              </a:rPr>
              <a:t>Le don de gamètes reste un geste anonyme, volontaire et gratuit. À compter du 1</a:t>
            </a:r>
            <a:r>
              <a:rPr lang="fr-FR" sz="1600" baseline="30000" dirty="0">
                <a:solidFill>
                  <a:schemeClr val="dk1"/>
                </a:solidFill>
                <a:ea typeface="Helvetica Neue"/>
                <a:cs typeface="Helvetica Neue"/>
                <a:sym typeface="Helvetica Neue"/>
              </a:rPr>
              <a:t>er</a:t>
            </a:r>
            <a:r>
              <a:rPr lang="fr-FR" sz="1600" dirty="0">
                <a:solidFill>
                  <a:schemeClr val="dk1"/>
                </a:solidFill>
                <a:ea typeface="Helvetica Neue"/>
                <a:cs typeface="Helvetica Neue"/>
                <a:sym typeface="Helvetica Neue"/>
              </a:rPr>
              <a:t> septembre 2022, soit un an après la promulgation de la nouvelle loi de bioéthique, les médecins devront faire signer aux nouveaux donneurs de gamètes le nouveau consentement autorisant l’accès à leurs données non </a:t>
            </a:r>
            <a:r>
              <a:rPr lang="fr-FR" sz="1600" dirty="0" err="1">
                <a:solidFill>
                  <a:schemeClr val="dk1"/>
                </a:solidFill>
                <a:ea typeface="Helvetica Neue"/>
                <a:cs typeface="Helvetica Neue"/>
                <a:sym typeface="Helvetica Neue"/>
              </a:rPr>
              <a:t>identifiantes</a:t>
            </a:r>
            <a:r>
              <a:rPr lang="fr-FR" sz="1600" dirty="0">
                <a:solidFill>
                  <a:schemeClr val="dk1"/>
                </a:solidFill>
                <a:ea typeface="Helvetica Neue"/>
                <a:cs typeface="Helvetica Neue"/>
                <a:sym typeface="Helvetica Neue"/>
              </a:rPr>
              <a:t> et à leur identité aux personnes potentiellement issues de leur don. </a:t>
            </a:r>
            <a:endParaRPr sz="1600" dirty="0">
              <a:solidFill>
                <a:schemeClr val="dk1"/>
              </a:solidFill>
            </a:endParaRPr>
          </a:p>
        </p:txBody>
      </p:sp>
      <p:pic>
        <p:nvPicPr>
          <p:cNvPr id="3" name="Image 2" descr="Une image contenant personne, extérieur, terrain&#10;&#10;Description générée automatiquement">
            <a:extLst>
              <a:ext uri="{FF2B5EF4-FFF2-40B4-BE49-F238E27FC236}">
                <a16:creationId xmlns:a16="http://schemas.microsoft.com/office/drawing/2014/main" id="{2F2687B1-FF5C-4B5D-8E28-EFC6C9E7FB79}"/>
              </a:ext>
            </a:extLst>
          </p:cNvPr>
          <p:cNvPicPr>
            <a:picLocks noChangeAspect="1"/>
          </p:cNvPicPr>
          <p:nvPr/>
        </p:nvPicPr>
        <p:blipFill rotWithShape="1">
          <a:blip r:embed="rId3"/>
          <a:srcRect l="29454" r="3879"/>
          <a:stretch/>
        </p:blipFill>
        <p:spPr>
          <a:xfrm>
            <a:off x="4404001" y="2851113"/>
            <a:ext cx="3384000" cy="3384000"/>
          </a:xfrm>
          <a:prstGeom prst="rect">
            <a:avLst/>
          </a:prstGeom>
        </p:spPr>
      </p:pic>
      <p:sp>
        <p:nvSpPr>
          <p:cNvPr id="7" name="Google Shape;221;p19">
            <a:extLst>
              <a:ext uri="{FF2B5EF4-FFF2-40B4-BE49-F238E27FC236}">
                <a16:creationId xmlns:a16="http://schemas.microsoft.com/office/drawing/2014/main" id="{25145037-D61E-4E54-B356-CBC15B9F15A6}"/>
              </a:ext>
            </a:extLst>
          </p:cNvPr>
          <p:cNvSpPr txBox="1"/>
          <p:nvPr/>
        </p:nvSpPr>
        <p:spPr>
          <a:xfrm>
            <a:off x="8176690" y="2199406"/>
            <a:ext cx="3402418" cy="3502457"/>
          </a:xfrm>
          <a:prstGeom prst="rect">
            <a:avLst/>
          </a:prstGeom>
          <a:noFill/>
          <a:ln>
            <a:noFill/>
          </a:ln>
        </p:spPr>
        <p:txBody>
          <a:bodyPr spcFirstLastPara="1" wrap="square" lIns="91425" tIns="45700" rIns="91425" bIns="45700" anchor="t" anchorCtr="0">
            <a:spAutoFit/>
          </a:bodyPr>
          <a:lstStyle>
            <a:defPPr>
              <a:defRPr lang="fr-FR"/>
            </a:defPPr>
            <a:lvl1pPr lvl="0" indent="0">
              <a:lnSpc>
                <a:spcPct val="90000"/>
              </a:lnSpc>
              <a:spcBef>
                <a:spcPts val="1200"/>
              </a:spcBef>
              <a:spcAft>
                <a:spcPts val="0"/>
              </a:spcAft>
              <a:buClr>
                <a:schemeClr val="dk1"/>
              </a:buClr>
              <a:buSzPts val="1100"/>
              <a:buFont typeface="Arial"/>
              <a:buNone/>
              <a:defRPr sz="1600">
                <a:solidFill>
                  <a:schemeClr val="dk1"/>
                </a:solidFill>
                <a:ea typeface="Helvetica Neue"/>
                <a:cs typeface="Helvetica Neue"/>
              </a:defRPr>
            </a:lvl1pPr>
            <a:lvl2pPr marL="216000" lvl="1" indent="-216000">
              <a:lnSpc>
                <a:spcPct val="90000"/>
              </a:lnSpc>
              <a:spcBef>
                <a:spcPts val="1200"/>
              </a:spcBef>
              <a:buClr>
                <a:schemeClr val="accent2"/>
              </a:buClr>
              <a:buFont typeface="Arial" panose="020B0604020202020204" pitchFamily="34" charset="0"/>
              <a:buChar char="●"/>
              <a:defRPr sz="1600"/>
            </a:lvl2pPr>
          </a:lstStyle>
          <a:p>
            <a:pPr>
              <a:spcBef>
                <a:spcPts val="0"/>
              </a:spcBef>
            </a:pPr>
            <a:r>
              <a:rPr lang="fr-FR" b="1" dirty="0">
                <a:sym typeface="Helvetica Neue"/>
              </a:rPr>
              <a:t>La nouvelle loi a donc modifié l’étendue de l’anonymat :</a:t>
            </a:r>
            <a:endParaRPr b="1" dirty="0"/>
          </a:p>
          <a:p>
            <a:pPr lvl="1"/>
            <a:r>
              <a:rPr lang="fr-FR" dirty="0">
                <a:sym typeface="Helvetica Neue"/>
              </a:rPr>
              <a:t>Vous et les personnes qui reçoivent votre don ne pourront pas connaître vos identités respectives. </a:t>
            </a:r>
            <a:endParaRPr dirty="0"/>
          </a:p>
          <a:p>
            <a:pPr lvl="1"/>
            <a:r>
              <a:rPr lang="fr-FR" dirty="0">
                <a:sym typeface="Helvetica Neue"/>
              </a:rPr>
              <a:t>Les personnes issues de votre don pourront désormais avoir un droit d’accès à leurs origines. Elles pourront, uniquement si elles le souhaitent et à leur majorité, accéder à vos données non </a:t>
            </a:r>
            <a:r>
              <a:rPr lang="fr-FR" dirty="0" err="1">
                <a:sym typeface="Helvetica Neue"/>
              </a:rPr>
              <a:t>identifiantes</a:t>
            </a:r>
            <a:r>
              <a:rPr lang="fr-FR" dirty="0">
                <a:sym typeface="Helvetica Neue"/>
              </a:rPr>
              <a:t> et à votre identité. </a:t>
            </a:r>
            <a:endParaRPr dirty="0">
              <a:sym typeface="Helvetica Neue"/>
            </a:endParaRPr>
          </a:p>
        </p:txBody>
      </p:sp>
      <p:sp>
        <p:nvSpPr>
          <p:cNvPr id="8" name="Triangle isocèle 7">
            <a:extLst>
              <a:ext uri="{FF2B5EF4-FFF2-40B4-BE49-F238E27FC236}">
                <a16:creationId xmlns:a16="http://schemas.microsoft.com/office/drawing/2014/main" id="{61BFEBEF-50A1-46C9-84EA-2B781CA58839}"/>
              </a:ext>
            </a:extLst>
          </p:cNvPr>
          <p:cNvSpPr/>
          <p:nvPr/>
        </p:nvSpPr>
        <p:spPr>
          <a:xfrm rot="5400000">
            <a:off x="7706119" y="2281289"/>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F7B37FB7-0D1C-4EFA-BFE9-87242B9217EA}"/>
              </a:ext>
            </a:extLst>
          </p:cNvPr>
          <p:cNvGrpSpPr/>
          <p:nvPr/>
        </p:nvGrpSpPr>
        <p:grpSpPr>
          <a:xfrm>
            <a:off x="4530233" y="874021"/>
            <a:ext cx="184559" cy="171519"/>
            <a:chOff x="4429125" y="1881187"/>
            <a:chExt cx="3324967" cy="3090033"/>
          </a:xfrm>
          <a:solidFill>
            <a:schemeClr val="bg1"/>
          </a:solidFill>
        </p:grpSpPr>
        <p:sp>
          <p:nvSpPr>
            <p:cNvPr id="10" name="Forme libre : forme 9">
              <a:extLst>
                <a:ext uri="{FF2B5EF4-FFF2-40B4-BE49-F238E27FC236}">
                  <a16:creationId xmlns:a16="http://schemas.microsoft.com/office/drawing/2014/main" id="{B0B70691-4345-4EB6-8DA4-D0694254AE46}"/>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1" name="Forme libre : forme 10">
              <a:extLst>
                <a:ext uri="{FF2B5EF4-FFF2-40B4-BE49-F238E27FC236}">
                  <a16:creationId xmlns:a16="http://schemas.microsoft.com/office/drawing/2014/main" id="{782AAFF6-610C-4915-A149-FCA11B7A6836}"/>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2" name="Groupe 11">
            <a:extLst>
              <a:ext uri="{FF2B5EF4-FFF2-40B4-BE49-F238E27FC236}">
                <a16:creationId xmlns:a16="http://schemas.microsoft.com/office/drawing/2014/main" id="{328635DF-500D-414B-83C2-DC464A379095}"/>
              </a:ext>
            </a:extLst>
          </p:cNvPr>
          <p:cNvGrpSpPr/>
          <p:nvPr/>
        </p:nvGrpSpPr>
        <p:grpSpPr>
          <a:xfrm rot="10800000">
            <a:off x="7393857" y="2102427"/>
            <a:ext cx="184559" cy="171519"/>
            <a:chOff x="4429125" y="1881187"/>
            <a:chExt cx="3324967" cy="3090033"/>
          </a:xfrm>
          <a:solidFill>
            <a:schemeClr val="bg1"/>
          </a:solidFill>
        </p:grpSpPr>
        <p:sp>
          <p:nvSpPr>
            <p:cNvPr id="13" name="Forme libre : forme 12">
              <a:extLst>
                <a:ext uri="{FF2B5EF4-FFF2-40B4-BE49-F238E27FC236}">
                  <a16:creationId xmlns:a16="http://schemas.microsoft.com/office/drawing/2014/main" id="{BA2FB73B-36CA-4772-9214-8E6534C884AB}"/>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4" name="Forme libre : forme 13">
              <a:extLst>
                <a:ext uri="{FF2B5EF4-FFF2-40B4-BE49-F238E27FC236}">
                  <a16:creationId xmlns:a16="http://schemas.microsoft.com/office/drawing/2014/main" id="{A52DF754-314C-41DF-A39B-282B9FDCEF8D}"/>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B4F3093-09C9-49DA-972A-0EE373A3095D}"/>
              </a:ext>
            </a:extLst>
          </p:cNvPr>
          <p:cNvSpPr>
            <a:spLocks noGrp="1"/>
          </p:cNvSpPr>
          <p:nvPr>
            <p:ph type="body" idx="1"/>
          </p:nvPr>
        </p:nvSpPr>
        <p:spPr>
          <a:xfrm>
            <a:off x="2254083" y="2328292"/>
            <a:ext cx="6146800" cy="3317831"/>
          </a:xfrm>
        </p:spPr>
        <p:txBody>
          <a:bodyPr/>
          <a:lstStyle/>
          <a:p>
            <a:r>
              <a:rPr lang="fr-FR" dirty="0"/>
              <a:t>Objectifs du registre des donneurs de gamètes et d’embryons</a:t>
            </a:r>
          </a:p>
          <a:p>
            <a:r>
              <a:rPr lang="fr-FR" dirty="0"/>
              <a:t>Création et mise en place du registre et de son organisation</a:t>
            </a:r>
          </a:p>
          <a:p>
            <a:r>
              <a:rPr lang="fr-FR" dirty="0"/>
              <a:t>Règles d’usage et rôles de chacun : qui fait quoi ?</a:t>
            </a:r>
          </a:p>
          <a:p>
            <a:r>
              <a:rPr lang="fr-FR" dirty="0"/>
              <a:t>Timing et mise en application</a:t>
            </a:r>
          </a:p>
          <a:p>
            <a:r>
              <a:rPr lang="fr-FR" dirty="0"/>
              <a:t>Les réponses aux questions fréquemment posées</a:t>
            </a:r>
            <a:br>
              <a:rPr lang="fr-FR" dirty="0"/>
            </a:br>
            <a:r>
              <a:rPr lang="fr-FR" dirty="0"/>
              <a:t>par vos patients</a:t>
            </a:r>
          </a:p>
        </p:txBody>
      </p:sp>
      <p:sp>
        <p:nvSpPr>
          <p:cNvPr id="7" name="Titre 6">
            <a:extLst>
              <a:ext uri="{FF2B5EF4-FFF2-40B4-BE49-F238E27FC236}">
                <a16:creationId xmlns:a16="http://schemas.microsoft.com/office/drawing/2014/main" id="{A65B4EC5-BDAE-4AB5-AD9F-7FED3A9F73ED}"/>
              </a:ext>
            </a:extLst>
          </p:cNvPr>
          <p:cNvSpPr>
            <a:spLocks noGrp="1"/>
          </p:cNvSpPr>
          <p:nvPr>
            <p:ph type="title"/>
          </p:nvPr>
        </p:nvSpPr>
        <p:spPr>
          <a:xfrm>
            <a:off x="1808070" y="1530448"/>
            <a:ext cx="6146800" cy="535531"/>
          </a:xfrm>
        </p:spPr>
        <p:txBody>
          <a:bodyPr/>
          <a:lstStyle/>
          <a:p>
            <a:r>
              <a:rPr lang="fr-FR"/>
              <a:t>sommaire</a:t>
            </a:r>
          </a:p>
        </p:txBody>
      </p:sp>
      <p:sp>
        <p:nvSpPr>
          <p:cNvPr id="8" name="Rectangle 7">
            <a:extLst>
              <a:ext uri="{FF2B5EF4-FFF2-40B4-BE49-F238E27FC236}">
                <a16:creationId xmlns:a16="http://schemas.microsoft.com/office/drawing/2014/main" id="{79A8AD12-6242-439B-B95E-EAECA055333C}"/>
              </a:ext>
            </a:extLst>
          </p:cNvPr>
          <p:cNvSpPr/>
          <p:nvPr/>
        </p:nvSpPr>
        <p:spPr>
          <a:xfrm>
            <a:off x="1902618" y="2297906"/>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A</a:t>
            </a:r>
          </a:p>
        </p:txBody>
      </p:sp>
      <p:sp>
        <p:nvSpPr>
          <p:cNvPr id="9" name="Rectangle 8">
            <a:extLst>
              <a:ext uri="{FF2B5EF4-FFF2-40B4-BE49-F238E27FC236}">
                <a16:creationId xmlns:a16="http://schemas.microsoft.com/office/drawing/2014/main" id="{06F4DE64-3C5B-4F54-9EBC-D724D13FEB4E}"/>
              </a:ext>
            </a:extLst>
          </p:cNvPr>
          <p:cNvSpPr/>
          <p:nvPr/>
        </p:nvSpPr>
        <p:spPr>
          <a:xfrm>
            <a:off x="1902618" y="3110158"/>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B</a:t>
            </a:r>
          </a:p>
        </p:txBody>
      </p:sp>
      <p:sp>
        <p:nvSpPr>
          <p:cNvPr id="10" name="Rectangle 9">
            <a:extLst>
              <a:ext uri="{FF2B5EF4-FFF2-40B4-BE49-F238E27FC236}">
                <a16:creationId xmlns:a16="http://schemas.microsoft.com/office/drawing/2014/main" id="{EFC00BCD-3DF7-41C2-B5F2-1377F527CB7D}"/>
              </a:ext>
            </a:extLst>
          </p:cNvPr>
          <p:cNvSpPr/>
          <p:nvPr/>
        </p:nvSpPr>
        <p:spPr>
          <a:xfrm>
            <a:off x="1902618" y="3896552"/>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C</a:t>
            </a:r>
          </a:p>
        </p:txBody>
      </p:sp>
      <p:sp>
        <p:nvSpPr>
          <p:cNvPr id="11" name="Rectangle 10">
            <a:extLst>
              <a:ext uri="{FF2B5EF4-FFF2-40B4-BE49-F238E27FC236}">
                <a16:creationId xmlns:a16="http://schemas.microsoft.com/office/drawing/2014/main" id="{66BDBC87-5349-4FB1-A1BF-576139A104FC}"/>
              </a:ext>
            </a:extLst>
          </p:cNvPr>
          <p:cNvSpPr/>
          <p:nvPr/>
        </p:nvSpPr>
        <p:spPr>
          <a:xfrm>
            <a:off x="1902618" y="4468052"/>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D</a:t>
            </a:r>
          </a:p>
        </p:txBody>
      </p:sp>
      <p:sp>
        <p:nvSpPr>
          <p:cNvPr id="12" name="Rectangle 11">
            <a:extLst>
              <a:ext uri="{FF2B5EF4-FFF2-40B4-BE49-F238E27FC236}">
                <a16:creationId xmlns:a16="http://schemas.microsoft.com/office/drawing/2014/main" id="{D60D86C5-20A2-4A96-9969-81B8644EA8F0}"/>
              </a:ext>
            </a:extLst>
          </p:cNvPr>
          <p:cNvSpPr/>
          <p:nvPr/>
        </p:nvSpPr>
        <p:spPr>
          <a:xfrm>
            <a:off x="1902618" y="5039552"/>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E</a:t>
            </a:r>
          </a:p>
        </p:txBody>
      </p:sp>
    </p:spTree>
    <p:extLst>
      <p:ext uri="{BB962C8B-B14F-4D97-AF65-F5344CB8AC3E}">
        <p14:creationId xmlns:p14="http://schemas.microsoft.com/office/powerpoint/2010/main" val="263147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FDAD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0BDEE9-2A8E-4248-A014-4F17D618C149}"/>
              </a:ext>
            </a:extLst>
          </p:cNvPr>
          <p:cNvSpPr/>
          <p:nvPr/>
        </p:nvSpPr>
        <p:spPr>
          <a:xfrm>
            <a:off x="1132052" y="2992874"/>
            <a:ext cx="5126340" cy="1323439"/>
          </a:xfrm>
          <a:prstGeom prst="rect">
            <a:avLst/>
          </a:prstGeom>
        </p:spPr>
        <p:txBody>
          <a:bodyPr wrap="none">
            <a:spAutoFit/>
          </a:bodyPr>
          <a:lstStyle/>
          <a:p>
            <a:r>
              <a:rPr lang="fr-FR" sz="4400" b="1" i="1" dirty="0">
                <a:solidFill>
                  <a:schemeClr val="bg1"/>
                </a:solidFill>
              </a:rPr>
              <a:t>MERCI</a:t>
            </a:r>
            <a:r>
              <a:rPr lang="fr-FR" sz="4400" b="1" dirty="0">
                <a:solidFill>
                  <a:srgbClr val="4F138E"/>
                </a:solidFill>
              </a:rPr>
              <a:t/>
            </a:r>
            <a:br>
              <a:rPr lang="fr-FR" sz="4400" b="1" dirty="0">
                <a:solidFill>
                  <a:srgbClr val="4F138E"/>
                </a:solidFill>
              </a:rPr>
            </a:br>
            <a:r>
              <a:rPr lang="fr-FR" sz="3600" b="1" dirty="0">
                <a:solidFill>
                  <a:srgbClr val="4F138E"/>
                </a:solidFill>
              </a:rPr>
              <a:t>DE VOTRE ATTENTON</a:t>
            </a:r>
          </a:p>
        </p:txBody>
      </p:sp>
      <p:sp>
        <p:nvSpPr>
          <p:cNvPr id="5" name="ZoneTexte 4">
            <a:extLst>
              <a:ext uri="{FF2B5EF4-FFF2-40B4-BE49-F238E27FC236}">
                <a16:creationId xmlns:a16="http://schemas.microsoft.com/office/drawing/2014/main" id="{34F07CAE-9F71-344B-B913-33BCA0008146}"/>
              </a:ext>
            </a:extLst>
          </p:cNvPr>
          <p:cNvSpPr txBox="1"/>
          <p:nvPr/>
        </p:nvSpPr>
        <p:spPr>
          <a:xfrm>
            <a:off x="80010" y="80010"/>
            <a:ext cx="184731" cy="369332"/>
          </a:xfrm>
          <a:prstGeom prst="rect">
            <a:avLst/>
          </a:prstGeom>
          <a:noFill/>
        </p:spPr>
        <p:txBody>
          <a:bodyPr wrap="none" rtlCol="0">
            <a:spAutoFit/>
          </a:bodyPr>
          <a:lstStyle/>
          <a:p>
            <a:endParaRPr lang="fr-FR" dirty="0"/>
          </a:p>
        </p:txBody>
      </p:sp>
      <p:pic>
        <p:nvPicPr>
          <p:cNvPr id="9" name="Image 8" descr="Une image contenant texte&#10;&#10;Description générée automatiquement">
            <a:extLst>
              <a:ext uri="{FF2B5EF4-FFF2-40B4-BE49-F238E27FC236}">
                <a16:creationId xmlns:a16="http://schemas.microsoft.com/office/drawing/2014/main" id="{A5C3BB88-0A26-C849-B2FA-41568BF8FE3B}"/>
              </a:ext>
            </a:extLst>
          </p:cNvPr>
          <p:cNvPicPr>
            <a:picLocks noChangeAspect="1"/>
          </p:cNvPicPr>
          <p:nvPr/>
        </p:nvPicPr>
        <p:blipFill>
          <a:blip r:embed="rId2"/>
          <a:stretch>
            <a:fillRect/>
          </a:stretch>
        </p:blipFill>
        <p:spPr>
          <a:xfrm>
            <a:off x="9332029" y="13280"/>
            <a:ext cx="2859971" cy="1621024"/>
          </a:xfrm>
          <a:prstGeom prst="rect">
            <a:avLst/>
          </a:prstGeom>
        </p:spPr>
      </p:pic>
    </p:spTree>
    <p:extLst>
      <p:ext uri="{BB962C8B-B14F-4D97-AF65-F5344CB8AC3E}">
        <p14:creationId xmlns:p14="http://schemas.microsoft.com/office/powerpoint/2010/main" val="105658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4911156-B47C-48BD-90D7-F0F787DEE33B}"/>
              </a:ext>
            </a:extLst>
          </p:cNvPr>
          <p:cNvSpPr>
            <a:spLocks noGrp="1"/>
          </p:cNvSpPr>
          <p:nvPr>
            <p:ph type="body" idx="1"/>
          </p:nvPr>
        </p:nvSpPr>
        <p:spPr>
          <a:xfrm>
            <a:off x="2254083" y="2995035"/>
            <a:ext cx="6146800" cy="867930"/>
          </a:xfrm>
        </p:spPr>
        <p:txBody>
          <a:bodyPr/>
          <a:lstStyle/>
          <a:p>
            <a:r>
              <a:rPr lang="fr-FR" dirty="0"/>
              <a:t>Objectifs du registre des donneurs de gamètes et d’embryons</a:t>
            </a:r>
          </a:p>
        </p:txBody>
      </p:sp>
      <p:sp>
        <p:nvSpPr>
          <p:cNvPr id="2" name="Titre 1" hidden="1">
            <a:extLst>
              <a:ext uri="{FF2B5EF4-FFF2-40B4-BE49-F238E27FC236}">
                <a16:creationId xmlns:a16="http://schemas.microsoft.com/office/drawing/2014/main" id="{A3EE4A8D-1580-4220-AB3B-6064313F807A}"/>
              </a:ext>
            </a:extLst>
          </p:cNvPr>
          <p:cNvSpPr>
            <a:spLocks noGrp="1"/>
          </p:cNvSpPr>
          <p:nvPr>
            <p:ph type="title" idx="4294967295"/>
          </p:nvPr>
        </p:nvSpPr>
        <p:spPr>
          <a:xfrm>
            <a:off x="0" y="1087438"/>
            <a:ext cx="6146800" cy="977900"/>
          </a:xfrm>
        </p:spPr>
        <p:txBody>
          <a:bodyPr/>
          <a:lstStyle/>
          <a:p>
            <a:r>
              <a:rPr lang="fr-FR"/>
              <a:t>SOMMAIRE</a:t>
            </a:r>
          </a:p>
        </p:txBody>
      </p:sp>
      <p:sp>
        <p:nvSpPr>
          <p:cNvPr id="9" name="Rectangle 8">
            <a:extLst>
              <a:ext uri="{FF2B5EF4-FFF2-40B4-BE49-F238E27FC236}">
                <a16:creationId xmlns:a16="http://schemas.microsoft.com/office/drawing/2014/main" id="{8D5D9074-EC8F-4BB1-B6D9-2C916575189F}"/>
              </a:ext>
            </a:extLst>
          </p:cNvPr>
          <p:cNvSpPr/>
          <p:nvPr/>
        </p:nvSpPr>
        <p:spPr>
          <a:xfrm>
            <a:off x="1734532" y="2883964"/>
            <a:ext cx="456086" cy="456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0" rIns="0" bIns="0" rtlCol="0" anchor="b"/>
          <a:lstStyle/>
          <a:p>
            <a:pPr algn="r"/>
            <a:r>
              <a:rPr lang="fr-FR" sz="3200" b="1"/>
              <a:t>A</a:t>
            </a:r>
          </a:p>
        </p:txBody>
      </p:sp>
      <p:pic>
        <p:nvPicPr>
          <p:cNvPr id="6" name="Image 5">
            <a:extLst>
              <a:ext uri="{FF2B5EF4-FFF2-40B4-BE49-F238E27FC236}">
                <a16:creationId xmlns:a16="http://schemas.microsoft.com/office/drawing/2014/main" id="{540D14B8-3716-47E4-8034-49931C6004C3}"/>
              </a:ext>
            </a:extLst>
          </p:cNvPr>
          <p:cNvPicPr>
            <a:picLocks noChangeAspect="1"/>
          </p:cNvPicPr>
          <p:nvPr/>
        </p:nvPicPr>
        <p:blipFill>
          <a:blip r:embed="rId3"/>
          <a:stretch>
            <a:fillRect/>
          </a:stretch>
        </p:blipFill>
        <p:spPr>
          <a:xfrm flipH="1">
            <a:off x="7903177" y="3097042"/>
            <a:ext cx="2282099" cy="37609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813D4C-FC97-421A-BF45-9DF39A7A37BC}"/>
              </a:ext>
            </a:extLst>
          </p:cNvPr>
          <p:cNvSpPr/>
          <p:nvPr/>
        </p:nvSpPr>
        <p:spPr>
          <a:xfrm>
            <a:off x="900401" y="1459651"/>
            <a:ext cx="2851468"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10">
            <a:extLst>
              <a:ext uri="{FF2B5EF4-FFF2-40B4-BE49-F238E27FC236}">
                <a16:creationId xmlns:a16="http://schemas.microsoft.com/office/drawing/2014/main" id="{DDD852BD-CF4F-48E9-B170-235A779837E4}"/>
              </a:ext>
            </a:extLst>
          </p:cNvPr>
          <p:cNvSpPr>
            <a:spLocks noGrp="1"/>
          </p:cNvSpPr>
          <p:nvPr>
            <p:ph idx="1"/>
          </p:nvPr>
        </p:nvSpPr>
        <p:spPr>
          <a:xfrm>
            <a:off x="900112" y="1476375"/>
            <a:ext cx="5195887" cy="2766911"/>
          </a:xfrm>
          <a:ln>
            <a:noFill/>
          </a:ln>
        </p:spPr>
        <p:txBody>
          <a:bodyPr wrap="square">
            <a:spAutoFit/>
          </a:bodyPr>
          <a:lstStyle/>
          <a:p>
            <a:pPr marL="0" indent="0">
              <a:buNone/>
            </a:pPr>
            <a:r>
              <a:rPr lang="fr-FR" b="1" dirty="0">
                <a:solidFill>
                  <a:schemeClr val="bg1"/>
                </a:solidFill>
              </a:rPr>
              <a:t>Elles peuvent avoir accès : </a:t>
            </a:r>
          </a:p>
          <a:p>
            <a:pPr>
              <a:spcBef>
                <a:spcPts val="1800"/>
              </a:spcBef>
            </a:pPr>
            <a:r>
              <a:rPr lang="fr-FR" dirty="0"/>
              <a:t>Aux </a:t>
            </a:r>
            <a:r>
              <a:rPr lang="fr-FR" b="1" dirty="0"/>
              <a:t>données non </a:t>
            </a:r>
            <a:r>
              <a:rPr lang="fr-FR" b="1" dirty="0" err="1"/>
              <a:t>identifiantes</a:t>
            </a:r>
            <a:r>
              <a:rPr lang="fr-FR" b="1" dirty="0"/>
              <a:t> </a:t>
            </a:r>
            <a:r>
              <a:rPr lang="fr-FR" dirty="0"/>
              <a:t>du tiers donneur* : </a:t>
            </a:r>
          </a:p>
          <a:p>
            <a:pPr lvl="1"/>
            <a:r>
              <a:rPr lang="fr-FR" dirty="0"/>
              <a:t>âge,</a:t>
            </a:r>
          </a:p>
          <a:p>
            <a:pPr lvl="1"/>
            <a:r>
              <a:rPr lang="fr-FR" dirty="0"/>
              <a:t>état général au moment du don,</a:t>
            </a:r>
          </a:p>
          <a:p>
            <a:pPr lvl="1"/>
            <a:r>
              <a:rPr lang="fr-FR" dirty="0"/>
              <a:t>caractéristiques physiques,</a:t>
            </a:r>
          </a:p>
          <a:p>
            <a:pPr lvl="1"/>
            <a:r>
              <a:rPr lang="fr-FR" dirty="0"/>
              <a:t>situation familiale et professionnelle,</a:t>
            </a:r>
          </a:p>
          <a:p>
            <a:pPr lvl="1"/>
            <a:r>
              <a:rPr lang="fr-FR" dirty="0"/>
              <a:t>pays de naissance,</a:t>
            </a:r>
          </a:p>
          <a:p>
            <a:pPr lvl="1"/>
            <a:r>
              <a:rPr lang="fr-FR" dirty="0"/>
              <a:t>motivations du don, rédigées par leurs soins.</a:t>
            </a:r>
          </a:p>
          <a:p>
            <a:r>
              <a:rPr lang="fr-FR" dirty="0"/>
              <a:t>À son </a:t>
            </a:r>
            <a:r>
              <a:rPr lang="fr-FR" b="1" dirty="0"/>
              <a:t>identité</a:t>
            </a:r>
            <a:r>
              <a:rPr lang="fr-FR" dirty="0"/>
              <a:t>.</a:t>
            </a:r>
          </a:p>
        </p:txBody>
      </p:sp>
      <p:sp>
        <p:nvSpPr>
          <p:cNvPr id="2" name="Titre 1">
            <a:extLst>
              <a:ext uri="{FF2B5EF4-FFF2-40B4-BE49-F238E27FC236}">
                <a16:creationId xmlns:a16="http://schemas.microsoft.com/office/drawing/2014/main" id="{02913EE7-6739-41F0-BDC1-3AC26E076FE5}"/>
              </a:ext>
            </a:extLst>
          </p:cNvPr>
          <p:cNvSpPr>
            <a:spLocks noGrp="1"/>
          </p:cNvSpPr>
          <p:nvPr>
            <p:ph type="title"/>
          </p:nvPr>
        </p:nvSpPr>
        <p:spPr>
          <a:xfrm>
            <a:off x="900400" y="779980"/>
            <a:ext cx="10182666" cy="590931"/>
          </a:xfrm>
        </p:spPr>
        <p:txBody>
          <a:bodyPr anchor="t"/>
          <a:lstStyle/>
          <a:p>
            <a:r>
              <a:rPr lang="fr-FR" dirty="0"/>
              <a:t>Permettre aux personnes majeures </a:t>
            </a:r>
            <a:r>
              <a:rPr lang="fr-FR" dirty="0">
                <a:solidFill>
                  <a:schemeClr val="accent2"/>
                </a:solidFill>
              </a:rPr>
              <a:t>issues d’AMP avec tiers donneur d’avoir accès à leurs origines si elles le SOUHAITENT. </a:t>
            </a:r>
          </a:p>
        </p:txBody>
      </p:sp>
      <p:grpSp>
        <p:nvGrpSpPr>
          <p:cNvPr id="18" name="Groupe 17">
            <a:extLst>
              <a:ext uri="{FF2B5EF4-FFF2-40B4-BE49-F238E27FC236}">
                <a16:creationId xmlns:a16="http://schemas.microsoft.com/office/drawing/2014/main" id="{97529CCE-2ECD-4729-8D79-25A091D480D9}"/>
              </a:ext>
            </a:extLst>
          </p:cNvPr>
          <p:cNvGrpSpPr/>
          <p:nvPr/>
        </p:nvGrpSpPr>
        <p:grpSpPr>
          <a:xfrm rot="1024608">
            <a:off x="8311003" y="752004"/>
            <a:ext cx="3311051" cy="3920748"/>
            <a:chOff x="8861981" y="-19285"/>
            <a:chExt cx="2994191" cy="3545542"/>
          </a:xfrm>
        </p:grpSpPr>
        <p:pic>
          <p:nvPicPr>
            <p:cNvPr id="8" name="Image 7" descr="Une image contenant texte&#10;&#10;Description générée automatiquement">
              <a:extLst>
                <a:ext uri="{FF2B5EF4-FFF2-40B4-BE49-F238E27FC236}">
                  <a16:creationId xmlns:a16="http://schemas.microsoft.com/office/drawing/2014/main" id="{C89E7719-C436-4188-829A-934B5B94CF1D}"/>
                </a:ext>
              </a:extLst>
            </p:cNvPr>
            <p:cNvPicPr>
              <a:picLocks noChangeAspect="1"/>
            </p:cNvPicPr>
            <p:nvPr/>
          </p:nvPicPr>
          <p:blipFill>
            <a:blip r:embed="rId2">
              <a:extLst>
                <a:ext uri="{BEBA8EAE-BF5A-486C-A8C5-ECC9F3942E4B}">
                  <a14:imgProps xmlns:a14="http://schemas.microsoft.com/office/drawing/2010/main">
                    <a14:imgLayer r:embed="rId3">
                      <a14:imgEffect>
                        <a14:artisticFilmGrain grainSize="68"/>
                      </a14:imgEffect>
                    </a14:imgLayer>
                  </a14:imgProps>
                </a:ext>
              </a:extLst>
            </a:blip>
            <a:stretch>
              <a:fillRect/>
            </a:stretch>
          </p:blipFill>
          <p:spPr>
            <a:xfrm rot="16200000">
              <a:off x="8809792" y="969035"/>
              <a:ext cx="2609411" cy="2505034"/>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798AFED2-CD06-46DF-A0F2-7317904BC786}"/>
                </a:ext>
              </a:extLst>
            </p:cNvPr>
            <p:cNvPicPr>
              <a:picLocks noChangeAspect="1"/>
            </p:cNvPicPr>
            <p:nvPr/>
          </p:nvPicPr>
          <p:blipFill>
            <a:blip r:embed="rId4">
              <a:extLst>
                <a:ext uri="{BEBA8EAE-BF5A-486C-A8C5-ECC9F3942E4B}">
                  <a14:imgProps xmlns:a14="http://schemas.microsoft.com/office/drawing/2010/main">
                    <a14:imgLayer r:embed="rId5">
                      <a14:imgEffect>
                        <a14:artisticFilmGrain grainSize="68"/>
                      </a14:imgEffect>
                    </a14:imgLayer>
                  </a14:imgProps>
                </a:ext>
              </a:extLst>
            </a:blip>
            <a:stretch>
              <a:fillRect/>
            </a:stretch>
          </p:blipFill>
          <p:spPr>
            <a:xfrm rot="15955980">
              <a:off x="10480889" y="-102415"/>
              <a:ext cx="1292154" cy="1458413"/>
            </a:xfrm>
            <a:prstGeom prst="rect">
              <a:avLst/>
            </a:prstGeom>
          </p:spPr>
        </p:pic>
      </p:grpSp>
      <p:sp>
        <p:nvSpPr>
          <p:cNvPr id="13" name="Titre 1">
            <a:extLst>
              <a:ext uri="{FF2B5EF4-FFF2-40B4-BE49-F238E27FC236}">
                <a16:creationId xmlns:a16="http://schemas.microsoft.com/office/drawing/2014/main" id="{D222E04F-D7DE-4D23-BD14-67C0F719F12B}"/>
              </a:ext>
            </a:extLst>
          </p:cNvPr>
          <p:cNvSpPr txBox="1">
            <a:spLocks/>
          </p:cNvSpPr>
          <p:nvPr/>
        </p:nvSpPr>
        <p:spPr>
          <a:xfrm>
            <a:off x="900400" y="4493676"/>
            <a:ext cx="9231205" cy="81253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000" b="1" kern="1200" cap="all" baseline="0">
                <a:solidFill>
                  <a:schemeClr val="accent1"/>
                </a:solidFill>
                <a:latin typeface="+mj-lt"/>
                <a:ea typeface="+mj-ea"/>
                <a:cs typeface="+mj-cs"/>
              </a:defRPr>
            </a:lvl1pPr>
          </a:lstStyle>
          <a:p>
            <a:r>
              <a:rPr lang="fr-FR" sz="1800" cap="none" dirty="0"/>
              <a:t>PERMETTRE À L’AGENCE DE LA BIOMÉDECINE </a:t>
            </a:r>
            <a:r>
              <a:rPr lang="fr-FR" sz="1800" cap="none" dirty="0">
                <a:solidFill>
                  <a:schemeClr val="accent2"/>
                </a:solidFill>
              </a:rPr>
              <a:t>DE S’ASSURER</a:t>
            </a:r>
            <a:br>
              <a:rPr lang="fr-FR" sz="1800" cap="none" dirty="0">
                <a:solidFill>
                  <a:schemeClr val="accent2"/>
                </a:solidFill>
              </a:rPr>
            </a:br>
            <a:r>
              <a:rPr lang="fr-FR" sz="1800" cap="none" dirty="0">
                <a:solidFill>
                  <a:schemeClr val="accent2"/>
                </a:solidFill>
              </a:rPr>
              <a:t>DU RESPECT DES DISPOSITIONS PRÉVUES PAR LA LOI DE BIOÉTHIQUE</a:t>
            </a:r>
            <a:br>
              <a:rPr lang="fr-FR" sz="1800" cap="none" dirty="0">
                <a:solidFill>
                  <a:schemeClr val="accent2"/>
                </a:solidFill>
              </a:rPr>
            </a:br>
            <a:r>
              <a:rPr lang="fr-FR" sz="1400" b="0" cap="none" dirty="0">
                <a:solidFill>
                  <a:schemeClr val="accent2"/>
                </a:solidFill>
              </a:rPr>
              <a:t>(pas plus de 10 enfants nés avec les gamètes d’un même donneur)</a:t>
            </a:r>
            <a:endParaRPr lang="fr-FR" sz="1800" b="0" cap="none" dirty="0">
              <a:solidFill>
                <a:schemeClr val="accent2"/>
              </a:solidFill>
            </a:endParaRPr>
          </a:p>
        </p:txBody>
      </p:sp>
      <p:sp>
        <p:nvSpPr>
          <p:cNvPr id="19" name="Titre 1">
            <a:extLst>
              <a:ext uri="{FF2B5EF4-FFF2-40B4-BE49-F238E27FC236}">
                <a16:creationId xmlns:a16="http://schemas.microsoft.com/office/drawing/2014/main" id="{7BC8F199-5D47-4959-B56F-52B48DA463CC}"/>
              </a:ext>
            </a:extLst>
          </p:cNvPr>
          <p:cNvSpPr txBox="1">
            <a:spLocks/>
          </p:cNvSpPr>
          <p:nvPr/>
        </p:nvSpPr>
        <p:spPr>
          <a:xfrm>
            <a:off x="900400" y="5586405"/>
            <a:ext cx="10196224" cy="3416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000" b="1" kern="1200" cap="all" baseline="0">
                <a:solidFill>
                  <a:schemeClr val="accent1"/>
                </a:solidFill>
                <a:latin typeface="+mj-lt"/>
                <a:ea typeface="+mj-ea"/>
                <a:cs typeface="+mj-cs"/>
              </a:defRPr>
            </a:lvl1pPr>
          </a:lstStyle>
          <a:p>
            <a:r>
              <a:rPr lang="fr-FR" sz="1800" cap="none" dirty="0"/>
              <a:t>RÉALISER DES ANALYSES STATISTIQUES </a:t>
            </a:r>
            <a:r>
              <a:rPr lang="fr-FR" sz="1800" cap="none" dirty="0">
                <a:solidFill>
                  <a:schemeClr val="accent2"/>
                </a:solidFill>
              </a:rPr>
              <a:t>À PARTIR DES DONNÉES </a:t>
            </a:r>
            <a:r>
              <a:rPr lang="fr-FR" sz="1400" b="0" cap="none" dirty="0">
                <a:solidFill>
                  <a:schemeClr val="accent2"/>
                </a:solidFill>
              </a:rPr>
              <a:t>(anonymes)</a:t>
            </a:r>
          </a:p>
        </p:txBody>
      </p:sp>
      <p:sp>
        <p:nvSpPr>
          <p:cNvPr id="24" name="Google Shape;105;p4">
            <a:extLst>
              <a:ext uri="{FF2B5EF4-FFF2-40B4-BE49-F238E27FC236}">
                <a16:creationId xmlns:a16="http://schemas.microsoft.com/office/drawing/2014/main" id="{5A33C633-369E-4C1A-8F6D-90FB68C21035}"/>
              </a:ext>
            </a:extLst>
          </p:cNvPr>
          <p:cNvSpPr/>
          <p:nvPr/>
        </p:nvSpPr>
        <p:spPr>
          <a:xfrm>
            <a:off x="0" y="6441189"/>
            <a:ext cx="8484124" cy="416811"/>
          </a:xfrm>
          <a:prstGeom prst="rect">
            <a:avLst/>
          </a:prstGeom>
          <a:noFill/>
          <a:ln>
            <a:noFill/>
          </a:ln>
        </p:spPr>
        <p:txBody>
          <a:bodyPr spcFirstLastPara="1" wrap="square" lIns="180000" tIns="45700" rIns="91425" bIns="108000" anchor="b" anchorCtr="0">
            <a:spAutoFit/>
          </a:bodyPr>
          <a:lstStyle/>
          <a:p>
            <a:pPr marL="0" marR="0" lvl="0" indent="0" algn="l" rtl="0">
              <a:lnSpc>
                <a:spcPct val="85000"/>
              </a:lnSpc>
              <a:spcBef>
                <a:spcPts val="0"/>
              </a:spcBef>
              <a:spcAft>
                <a:spcPts val="0"/>
              </a:spcAft>
              <a:buNone/>
            </a:pPr>
            <a:r>
              <a:rPr lang="fr-FR" sz="1000" i="1" dirty="0">
                <a:solidFill>
                  <a:schemeClr val="dk1"/>
                </a:solidFill>
                <a:ea typeface="Helvetica Neue"/>
                <a:cs typeface="Helvetica Neue"/>
                <a:sym typeface="Helvetica Neue"/>
              </a:rPr>
              <a:t>* La notion de tiers donneur s’entend de la personne dont les gamètes ont été recueillis ou prélevés et des couples ou des femmes ayant consenti à ce qu’un ou plusieurs de leurs embryons soient accueillis par un autre couple ou une autre femme (art. L. 2143-1 du code de la santé publique). </a:t>
            </a:r>
            <a:endParaRPr sz="1600" dirty="0"/>
          </a:p>
        </p:txBody>
      </p:sp>
    </p:spTree>
    <p:extLst>
      <p:ext uri="{BB962C8B-B14F-4D97-AF65-F5344CB8AC3E}">
        <p14:creationId xmlns:p14="http://schemas.microsoft.com/office/powerpoint/2010/main" val="63046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F2FA5DF-2A9A-4DE6-B5CC-7A5215768DB5}"/>
              </a:ext>
            </a:extLst>
          </p:cNvPr>
          <p:cNvSpPr>
            <a:spLocks noGrp="1"/>
          </p:cNvSpPr>
          <p:nvPr>
            <p:ph type="body" idx="1"/>
          </p:nvPr>
        </p:nvSpPr>
        <p:spPr>
          <a:xfrm>
            <a:off x="2254083" y="2995035"/>
            <a:ext cx="6146800" cy="867930"/>
          </a:xfrm>
        </p:spPr>
        <p:txBody>
          <a:bodyPr/>
          <a:lstStyle/>
          <a:p>
            <a:r>
              <a:rPr lang="fr-FR" dirty="0"/>
              <a:t>Création et mise en place</a:t>
            </a:r>
            <a:br>
              <a:rPr lang="fr-FR" dirty="0"/>
            </a:br>
            <a:r>
              <a:rPr lang="fr-FR" dirty="0"/>
              <a:t>du registre et de son organisation</a:t>
            </a:r>
          </a:p>
        </p:txBody>
      </p:sp>
      <p:sp>
        <p:nvSpPr>
          <p:cNvPr id="6" name="Rectangle 5">
            <a:extLst>
              <a:ext uri="{FF2B5EF4-FFF2-40B4-BE49-F238E27FC236}">
                <a16:creationId xmlns:a16="http://schemas.microsoft.com/office/drawing/2014/main" id="{2030BF7A-6BFF-4F6E-8F15-C8076413C4E0}"/>
              </a:ext>
            </a:extLst>
          </p:cNvPr>
          <p:cNvSpPr/>
          <p:nvPr/>
        </p:nvSpPr>
        <p:spPr>
          <a:xfrm>
            <a:off x="1734532" y="2883964"/>
            <a:ext cx="456086" cy="456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a:t>B</a:t>
            </a:r>
          </a:p>
        </p:txBody>
      </p:sp>
      <p:pic>
        <p:nvPicPr>
          <p:cNvPr id="3" name="Image 2">
            <a:extLst>
              <a:ext uri="{FF2B5EF4-FFF2-40B4-BE49-F238E27FC236}">
                <a16:creationId xmlns:a16="http://schemas.microsoft.com/office/drawing/2014/main" id="{670FC6B4-FBD4-49F4-82D2-41C3A7EE43DF}"/>
              </a:ext>
            </a:extLst>
          </p:cNvPr>
          <p:cNvPicPr>
            <a:picLocks noChangeAspect="1"/>
          </p:cNvPicPr>
          <p:nvPr/>
        </p:nvPicPr>
        <p:blipFill>
          <a:blip r:embed="rId3"/>
          <a:stretch>
            <a:fillRect/>
          </a:stretch>
        </p:blipFill>
        <p:spPr>
          <a:xfrm>
            <a:off x="8242249" y="2651505"/>
            <a:ext cx="2215219" cy="42064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p:nvPr/>
        </p:nvSpPr>
        <p:spPr>
          <a:xfrm>
            <a:off x="1115707" y="1601881"/>
            <a:ext cx="4342784" cy="2822481"/>
          </a:xfrm>
          <a:prstGeom prst="rect">
            <a:avLst/>
          </a:prstGeom>
          <a:noFill/>
          <a:ln w="19050">
            <a:solidFill>
              <a:schemeClr val="accent5"/>
            </a:solidFill>
          </a:ln>
        </p:spPr>
        <p:txBody>
          <a:bodyPr vert="horz" wrap="square" lIns="324000" tIns="45720" rIns="180000" bIns="45720" rtlCol="0" anchor="ctr">
            <a:noAutofit/>
          </a:bodyPr>
          <a:lstStyle>
            <a:defPPr>
              <a:defRPr lang="fr-FR"/>
            </a:defPPr>
            <a:lvl1pPr marL="180000" indent="-180000">
              <a:lnSpc>
                <a:spcPct val="90000"/>
              </a:lnSpc>
              <a:spcBef>
                <a:spcPts val="600"/>
              </a:spcBef>
              <a:buClr>
                <a:schemeClr val="accent2"/>
              </a:buClr>
              <a:buFont typeface="Arial" panose="020B0604020202020204" pitchFamily="34" charset="0"/>
              <a:buChar char="•"/>
              <a:defRPr sz="1500"/>
            </a:lvl1pPr>
          </a:lstStyle>
          <a:p>
            <a:pPr marL="0" indent="0">
              <a:lnSpc>
                <a:spcPct val="100000"/>
              </a:lnSpc>
              <a:buNone/>
            </a:pPr>
            <a:r>
              <a:rPr lang="fr-FR" sz="1600" dirty="0">
                <a:sym typeface="Helvetica Neue"/>
              </a:rPr>
              <a:t>La mise en place du Registre est prévue grâce au </a:t>
            </a:r>
            <a:r>
              <a:rPr lang="fr-FR" sz="1600" b="1" dirty="0">
                <a:sym typeface="Helvetica Neue"/>
              </a:rPr>
              <a:t>décret </a:t>
            </a:r>
            <a:r>
              <a:rPr lang="fr-FR" sz="1600" dirty="0" smtClean="0">
                <a:sym typeface="Helvetica Neue"/>
              </a:rPr>
              <a:t>relatif </a:t>
            </a:r>
            <a:r>
              <a:rPr lang="fr-FR" sz="1600" dirty="0">
                <a:sym typeface="Helvetica Neue"/>
              </a:rPr>
              <a:t>à l’accès aux données non </a:t>
            </a:r>
            <a:r>
              <a:rPr lang="fr-FR" sz="1600" dirty="0" err="1">
                <a:sym typeface="Helvetica Neue"/>
              </a:rPr>
              <a:t>identifiantes</a:t>
            </a:r>
            <a:r>
              <a:rPr lang="fr-FR" sz="1600" dirty="0">
                <a:sym typeface="Helvetica Neue"/>
              </a:rPr>
              <a:t> et à l’identité du tiers donneur </a:t>
            </a:r>
            <a:r>
              <a:rPr lang="fr-FR" sz="1600" dirty="0" smtClean="0">
                <a:sym typeface="Helvetica Neue"/>
              </a:rPr>
              <a:t>voté en Conseil d’Etat et qui </a:t>
            </a:r>
            <a:r>
              <a:rPr lang="fr-FR" sz="1600" dirty="0">
                <a:sym typeface="Helvetica Neue"/>
              </a:rPr>
              <a:t>prévoit les modalités d’application du dispositif d’accès aux données non </a:t>
            </a:r>
            <a:r>
              <a:rPr lang="fr-FR" sz="1600" dirty="0" err="1">
                <a:sym typeface="Helvetica Neue"/>
              </a:rPr>
              <a:t>identifiantes</a:t>
            </a:r>
            <a:r>
              <a:rPr lang="fr-FR" sz="1600" dirty="0">
                <a:sym typeface="Helvetica Neue"/>
              </a:rPr>
              <a:t> et à l’identité du tiers donneur créé par l’article 5 </a:t>
            </a:r>
            <a:r>
              <a:rPr lang="fr-FR" sz="1600" dirty="0"/>
              <a:t>de la loi 2021-1017 du 2 août 2021</a:t>
            </a:r>
            <a:r>
              <a:rPr lang="fr-FR" sz="1600" dirty="0">
                <a:sym typeface="Helvetica Neue"/>
              </a:rPr>
              <a:t> relative à la bioéthique.</a:t>
            </a:r>
            <a:endParaRPr sz="1600" dirty="0"/>
          </a:p>
        </p:txBody>
      </p:sp>
      <p:sp>
        <p:nvSpPr>
          <p:cNvPr id="2" name="Titre 1">
            <a:extLst>
              <a:ext uri="{FF2B5EF4-FFF2-40B4-BE49-F238E27FC236}">
                <a16:creationId xmlns:a16="http://schemas.microsoft.com/office/drawing/2014/main" id="{76575354-4E1D-402A-A6A6-738FC4917786}"/>
              </a:ext>
            </a:extLst>
          </p:cNvPr>
          <p:cNvSpPr>
            <a:spLocks noGrp="1"/>
          </p:cNvSpPr>
          <p:nvPr>
            <p:ph type="title"/>
          </p:nvPr>
        </p:nvSpPr>
        <p:spPr/>
        <p:txBody>
          <a:bodyPr/>
          <a:lstStyle/>
          <a:p>
            <a:r>
              <a:rPr lang="fr-FR" dirty="0"/>
              <a:t>CONTEXTE JURIDIQUE</a:t>
            </a:r>
          </a:p>
        </p:txBody>
      </p:sp>
      <p:pic>
        <p:nvPicPr>
          <p:cNvPr id="20" name="Image 19" descr="Une image contenant texte&#10;&#10;Description générée automatiquement">
            <a:extLst>
              <a:ext uri="{FF2B5EF4-FFF2-40B4-BE49-F238E27FC236}">
                <a16:creationId xmlns:a16="http://schemas.microsoft.com/office/drawing/2014/main" id="{D835A827-EABD-4B73-9BD7-E7C515928579}"/>
              </a:ext>
            </a:extLst>
          </p:cNvPr>
          <p:cNvPicPr>
            <a:picLocks noChangeAspect="1"/>
          </p:cNvPicPr>
          <p:nvPr/>
        </p:nvPicPr>
        <p:blipFill rotWithShape="1">
          <a:blip r:embed="rId3"/>
          <a:srcRect t="21840" r="3087"/>
          <a:stretch/>
        </p:blipFill>
        <p:spPr>
          <a:xfrm>
            <a:off x="7474854" y="0"/>
            <a:ext cx="4717146" cy="3241334"/>
          </a:xfrm>
          <a:prstGeom prst="rect">
            <a:avLst/>
          </a:prstGeom>
        </p:spPr>
      </p:pic>
      <p:sp>
        <p:nvSpPr>
          <p:cNvPr id="5" name="Google Shape;117;p6">
            <a:extLst>
              <a:ext uri="{FF2B5EF4-FFF2-40B4-BE49-F238E27FC236}">
                <a16:creationId xmlns:a16="http://schemas.microsoft.com/office/drawing/2014/main" id="{AC8A6915-F2EF-4041-A484-96C6AF95B877}"/>
              </a:ext>
            </a:extLst>
          </p:cNvPr>
          <p:cNvSpPr txBox="1"/>
          <p:nvPr/>
        </p:nvSpPr>
        <p:spPr>
          <a:xfrm>
            <a:off x="6231029" y="3429000"/>
            <a:ext cx="4852037" cy="2707934"/>
          </a:xfrm>
          <a:prstGeom prst="rect">
            <a:avLst/>
          </a:prstGeom>
          <a:noFill/>
          <a:ln w="19050">
            <a:solidFill>
              <a:schemeClr val="accent5"/>
            </a:solidFill>
          </a:ln>
        </p:spPr>
        <p:txBody>
          <a:bodyPr vert="horz" wrap="square" lIns="324000" tIns="45720" rIns="180000" bIns="45720" rtlCol="0" anchor="ctr">
            <a:noAutofit/>
          </a:bodyPr>
          <a:lstStyle>
            <a:defPPr>
              <a:defRPr lang="fr-FR"/>
            </a:defPPr>
            <a:lvl1pPr marL="180000" indent="-180000">
              <a:lnSpc>
                <a:spcPct val="90000"/>
              </a:lnSpc>
              <a:spcBef>
                <a:spcPts val="600"/>
              </a:spcBef>
              <a:buClr>
                <a:schemeClr val="accent2"/>
              </a:buClr>
              <a:buFont typeface="Arial" panose="020B0604020202020204" pitchFamily="34" charset="0"/>
              <a:buChar char="•"/>
              <a:defRPr sz="1500"/>
            </a:lvl1pPr>
          </a:lstStyle>
          <a:p>
            <a:pPr marL="0" indent="0">
              <a:buNone/>
            </a:pPr>
            <a:r>
              <a:rPr lang="fr-FR" sz="1600" dirty="0">
                <a:sym typeface="Helvetica Neue"/>
              </a:rPr>
              <a:t>Ce décret prévoit la création d’un traitement de données dénommé "</a:t>
            </a:r>
            <a:r>
              <a:rPr lang="fr-FR" sz="1600" b="1" dirty="0">
                <a:sym typeface="Helvetica Neue"/>
              </a:rPr>
              <a:t>Registre des donneurs de gamètes et d’embryons</a:t>
            </a:r>
            <a:r>
              <a:rPr lang="fr-FR" sz="1600" dirty="0">
                <a:sym typeface="Helvetica Neue"/>
              </a:rPr>
              <a:t>" dont le responsable est l’Agence de la biomédecine.</a:t>
            </a:r>
            <a:br>
              <a:rPr lang="fr-FR" sz="1600" dirty="0">
                <a:sym typeface="Helvetica Neue"/>
              </a:rPr>
            </a:br>
            <a:r>
              <a:rPr lang="fr-FR" sz="1600" dirty="0">
                <a:sym typeface="Helvetica Neue"/>
              </a:rPr>
              <a:t>Il prévoit également la création d’</a:t>
            </a:r>
            <a:r>
              <a:rPr lang="fr-FR" sz="1600" b="1" dirty="0">
                <a:sym typeface="Helvetica Neue"/>
              </a:rPr>
              <a:t>un registre géré par la Commission</a:t>
            </a:r>
            <a:r>
              <a:rPr lang="fr-FR" sz="1600" dirty="0">
                <a:sym typeface="Helvetica Neue"/>
              </a:rPr>
              <a:t> (pour les demandes d’accès) et </a:t>
            </a:r>
            <a:r>
              <a:rPr lang="fr-FR" sz="1600" b="1" dirty="0">
                <a:sym typeface="Helvetica Neue"/>
              </a:rPr>
              <a:t>les modalités de saisine</a:t>
            </a:r>
            <a:r>
              <a:rPr lang="fr-FR" sz="1600" dirty="0">
                <a:sym typeface="Helvetica Neue"/>
              </a:rPr>
              <a:t> de</a:t>
            </a:r>
            <a:br>
              <a:rPr lang="fr-FR" sz="1600" dirty="0">
                <a:sym typeface="Helvetica Neue"/>
              </a:rPr>
            </a:br>
            <a:r>
              <a:rPr lang="fr-FR" sz="1600" dirty="0">
                <a:sym typeface="Helvetica Neue"/>
              </a:rPr>
              <a:t>la Commission ainsi que le fonctionnement de celle-ci. </a:t>
            </a:r>
            <a:endParaRPr sz="1600" dirty="0">
              <a:sym typeface="Helvetica Neue"/>
            </a:endParaRPr>
          </a:p>
        </p:txBody>
      </p:sp>
      <p:grpSp>
        <p:nvGrpSpPr>
          <p:cNvPr id="6" name="Groupe 5">
            <a:extLst>
              <a:ext uri="{FF2B5EF4-FFF2-40B4-BE49-F238E27FC236}">
                <a16:creationId xmlns:a16="http://schemas.microsoft.com/office/drawing/2014/main" id="{75A83ECA-BDBF-4621-8050-33FF85C07FDE}"/>
              </a:ext>
            </a:extLst>
          </p:cNvPr>
          <p:cNvGrpSpPr/>
          <p:nvPr/>
        </p:nvGrpSpPr>
        <p:grpSpPr>
          <a:xfrm>
            <a:off x="1115707" y="3164363"/>
            <a:ext cx="2592000" cy="1260000"/>
            <a:chOff x="4848897" y="1524199"/>
            <a:chExt cx="2592000" cy="1260000"/>
          </a:xfrm>
          <a:solidFill>
            <a:schemeClr val="accent5"/>
          </a:solidFill>
        </p:grpSpPr>
        <p:sp>
          <p:nvSpPr>
            <p:cNvPr id="7" name="Rectangle 6">
              <a:extLst>
                <a:ext uri="{FF2B5EF4-FFF2-40B4-BE49-F238E27FC236}">
                  <a16:creationId xmlns:a16="http://schemas.microsoft.com/office/drawing/2014/main" id="{F211ED7F-4E5F-4F78-97DB-07BA1466FEE6}"/>
                </a:ext>
              </a:extLst>
            </p:cNvPr>
            <p:cNvSpPr/>
            <p:nvPr/>
          </p:nvSpPr>
          <p:spPr>
            <a:xfrm>
              <a:off x="4848897" y="2676199"/>
              <a:ext cx="259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CBA84679-9933-4B54-A4B2-EF92AD286CC9}"/>
                </a:ext>
              </a:extLst>
            </p:cNvPr>
            <p:cNvSpPr/>
            <p:nvPr/>
          </p:nvSpPr>
          <p:spPr>
            <a:xfrm rot="16200000" flipH="1" flipV="1">
              <a:off x="4272897" y="2100199"/>
              <a:ext cx="126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BF2858FC-FBE2-41C1-B0CF-AD20EC5FDDB0}"/>
              </a:ext>
            </a:extLst>
          </p:cNvPr>
          <p:cNvGrpSpPr/>
          <p:nvPr/>
        </p:nvGrpSpPr>
        <p:grpSpPr>
          <a:xfrm>
            <a:off x="6231031" y="4876934"/>
            <a:ext cx="2592000" cy="1260000"/>
            <a:chOff x="4848897" y="1524199"/>
            <a:chExt cx="2592000" cy="1260000"/>
          </a:xfrm>
          <a:solidFill>
            <a:schemeClr val="accent5"/>
          </a:solidFill>
        </p:grpSpPr>
        <p:sp>
          <p:nvSpPr>
            <p:cNvPr id="13" name="Rectangle 12">
              <a:extLst>
                <a:ext uri="{FF2B5EF4-FFF2-40B4-BE49-F238E27FC236}">
                  <a16:creationId xmlns:a16="http://schemas.microsoft.com/office/drawing/2014/main" id="{903ED28C-F52A-45E6-A504-DBF59E192DB9}"/>
                </a:ext>
              </a:extLst>
            </p:cNvPr>
            <p:cNvSpPr/>
            <p:nvPr/>
          </p:nvSpPr>
          <p:spPr>
            <a:xfrm>
              <a:off x="4848897" y="2676199"/>
              <a:ext cx="259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8B2D899-8E24-4C0D-B38A-95B18018F07B}"/>
                </a:ext>
              </a:extLst>
            </p:cNvPr>
            <p:cNvSpPr/>
            <p:nvPr/>
          </p:nvSpPr>
          <p:spPr>
            <a:xfrm rot="16200000" flipH="1" flipV="1">
              <a:off x="4272897" y="2100199"/>
              <a:ext cx="126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9" name="Rectangle 8">
            <a:extLst>
              <a:ext uri="{FF2B5EF4-FFF2-40B4-BE49-F238E27FC236}">
                <a16:creationId xmlns:a16="http://schemas.microsoft.com/office/drawing/2014/main" id="{418481FA-D612-4CAE-AA27-BF326C16394B}"/>
              </a:ext>
            </a:extLst>
          </p:cNvPr>
          <p:cNvSpPr/>
          <p:nvPr/>
        </p:nvSpPr>
        <p:spPr>
          <a:xfrm>
            <a:off x="8153400" y="0"/>
            <a:ext cx="3028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Google Shape;125;p7"/>
          <p:cNvSpPr/>
          <p:nvPr/>
        </p:nvSpPr>
        <p:spPr>
          <a:xfrm>
            <a:off x="588623" y="1532445"/>
            <a:ext cx="7691150" cy="1132618"/>
          </a:xfrm>
          <a:prstGeom prst="rect">
            <a:avLst/>
          </a:prstGeom>
          <a:noFill/>
          <a:ln>
            <a:noFill/>
          </a:ln>
        </p:spPr>
        <p:txBody>
          <a:bodyPr vert="horz" wrap="square" lIns="91440" tIns="45720" rIns="91440" bIns="45720" rtlCol="0">
            <a:spAutoFit/>
          </a:bodyPr>
          <a:lstStyle/>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données non identifiantes, </a:t>
            </a:r>
            <a:endParaRPr sz="1600" dirty="0">
              <a:sym typeface="Helvetica Neue"/>
            </a:endParaRPr>
          </a:p>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identité, </a:t>
            </a:r>
            <a:endParaRPr sz="1600" dirty="0"/>
          </a:p>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données relatives à l’utilisation des gamètes et des embryons pour la réalisation d’une AMP avec tiers donneur ou dans le cadre d’un accueil d’embryon.</a:t>
            </a:r>
            <a:endParaRPr sz="1600" dirty="0"/>
          </a:p>
        </p:txBody>
      </p:sp>
      <p:sp>
        <p:nvSpPr>
          <p:cNvPr id="126" name="Google Shape;126;p7"/>
          <p:cNvSpPr/>
          <p:nvPr/>
        </p:nvSpPr>
        <p:spPr>
          <a:xfrm>
            <a:off x="588623" y="2948393"/>
            <a:ext cx="6005225" cy="834074"/>
          </a:xfrm>
          <a:prstGeom prst="rect">
            <a:avLst/>
          </a:prstGeom>
          <a:noFill/>
          <a:ln>
            <a:noFill/>
          </a:ln>
        </p:spPr>
        <p:txBody>
          <a:bodyPr vert="horz" wrap="square" lIns="91440" tIns="45720" rIns="91440" bIns="45720" rtlCol="0">
            <a:spAutoFit/>
          </a:bodyPr>
          <a:lstStyle/>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identité,</a:t>
            </a:r>
            <a:endParaRPr sz="1600" dirty="0"/>
          </a:p>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données relatives à la filiation avec les bénéficiaires de l’AMP avec tiers donneur.</a:t>
            </a:r>
            <a:endParaRPr sz="1600" dirty="0"/>
          </a:p>
        </p:txBody>
      </p:sp>
      <p:sp>
        <p:nvSpPr>
          <p:cNvPr id="127" name="Google Shape;127;p7"/>
          <p:cNvSpPr/>
          <p:nvPr/>
        </p:nvSpPr>
        <p:spPr>
          <a:xfrm>
            <a:off x="588623" y="4065797"/>
            <a:ext cx="6976775" cy="834074"/>
          </a:xfrm>
          <a:prstGeom prst="rect">
            <a:avLst/>
          </a:prstGeom>
          <a:noFill/>
          <a:ln>
            <a:noFill/>
          </a:ln>
        </p:spPr>
        <p:txBody>
          <a:bodyPr vert="horz" wrap="square" lIns="91440" tIns="45720" rIns="91440" bIns="45720" rtlCol="0">
            <a:spAutoFit/>
          </a:bodyPr>
          <a:lstStyle/>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identité,</a:t>
            </a:r>
            <a:endParaRPr sz="1600" dirty="0"/>
          </a:p>
          <a:p>
            <a:pPr marL="216000" indent="-216000">
              <a:lnSpc>
                <a:spcPct val="90000"/>
              </a:lnSpc>
              <a:spcBef>
                <a:spcPts val="600"/>
              </a:spcBef>
              <a:buClr>
                <a:schemeClr val="accent2"/>
              </a:buClr>
              <a:buFont typeface="Arial" panose="020B0604020202020204" pitchFamily="34" charset="0"/>
              <a:buChar char="●"/>
            </a:pPr>
            <a:r>
              <a:rPr lang="fr-FR" sz="1600" dirty="0">
                <a:sym typeface="Helvetica Neue"/>
              </a:rPr>
              <a:t>données relatives à la filiation avec la ou les personnes nées d’AMP avec tiers donneur.</a:t>
            </a:r>
            <a:endParaRPr sz="1600" dirty="0"/>
          </a:p>
        </p:txBody>
      </p:sp>
      <p:sp>
        <p:nvSpPr>
          <p:cNvPr id="128" name="Google Shape;128;p7"/>
          <p:cNvSpPr/>
          <p:nvPr/>
        </p:nvSpPr>
        <p:spPr>
          <a:xfrm>
            <a:off x="2619375" y="5401436"/>
            <a:ext cx="6197064" cy="9333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dirty="0">
                <a:solidFill>
                  <a:schemeClr val="bg1"/>
                </a:solidFill>
                <a:ea typeface="Helvetica Neue"/>
                <a:cs typeface="Helvetica Neue"/>
                <a:sym typeface="Helvetica Neue"/>
              </a:rPr>
              <a:t>Les données sont conservées par l’Agence de</a:t>
            </a:r>
            <a:br>
              <a:rPr lang="fr-FR" sz="1600" dirty="0">
                <a:solidFill>
                  <a:schemeClr val="bg1"/>
                </a:solidFill>
                <a:ea typeface="Helvetica Neue"/>
                <a:cs typeface="Helvetica Neue"/>
                <a:sym typeface="Helvetica Neue"/>
              </a:rPr>
            </a:br>
            <a:r>
              <a:rPr lang="fr-FR" sz="1600" dirty="0">
                <a:solidFill>
                  <a:schemeClr val="bg1"/>
                </a:solidFill>
                <a:ea typeface="Helvetica Neue"/>
                <a:cs typeface="Helvetica Neue"/>
                <a:sym typeface="Helvetica Neue"/>
              </a:rPr>
              <a:t>la biomédecine pour une durée </a:t>
            </a:r>
            <a:r>
              <a:rPr lang="fr-FR" sz="1600" dirty="0" smtClean="0">
                <a:solidFill>
                  <a:schemeClr val="bg1"/>
                </a:solidFill>
                <a:ea typeface="Helvetica Neue"/>
                <a:cs typeface="Helvetica Neue"/>
                <a:sym typeface="Helvetica Neue"/>
              </a:rPr>
              <a:t>qui ne pourra pas </a:t>
            </a:r>
          </a:p>
          <a:p>
            <a:pPr marL="0" marR="0" lvl="0" indent="0" algn="ctr" rtl="0">
              <a:spcBef>
                <a:spcPts val="0"/>
              </a:spcBef>
              <a:spcAft>
                <a:spcPts val="0"/>
              </a:spcAft>
              <a:buNone/>
            </a:pPr>
            <a:r>
              <a:rPr lang="fr-FR" sz="1600" dirty="0" smtClean="0">
                <a:solidFill>
                  <a:schemeClr val="bg1"/>
                </a:solidFill>
                <a:ea typeface="Helvetica Neue"/>
                <a:cs typeface="Helvetica Neue"/>
                <a:sym typeface="Helvetica Neue"/>
              </a:rPr>
              <a:t>excéder </a:t>
            </a:r>
            <a:r>
              <a:rPr lang="fr-FR" sz="1600" b="1" dirty="0">
                <a:solidFill>
                  <a:schemeClr val="accent5"/>
                </a:solidFill>
                <a:ea typeface="Helvetica Neue"/>
                <a:cs typeface="Helvetica Neue"/>
                <a:sym typeface="Helvetica Neue"/>
              </a:rPr>
              <a:t>120 </a:t>
            </a:r>
            <a:r>
              <a:rPr lang="fr-FR" sz="1600" b="1" dirty="0" smtClean="0">
                <a:solidFill>
                  <a:schemeClr val="accent5"/>
                </a:solidFill>
                <a:ea typeface="Helvetica Neue"/>
                <a:cs typeface="Helvetica Neue"/>
                <a:sym typeface="Helvetica Neue"/>
              </a:rPr>
              <a:t>ans</a:t>
            </a:r>
            <a:r>
              <a:rPr lang="fr-FR" sz="1600" dirty="0" smtClean="0">
                <a:solidFill>
                  <a:schemeClr val="bg1"/>
                </a:solidFill>
                <a:ea typeface="Helvetica Neue"/>
                <a:cs typeface="Helvetica Neue"/>
                <a:sym typeface="Helvetica Neue"/>
              </a:rPr>
              <a:t>. </a:t>
            </a:r>
            <a:endParaRPr sz="1600" dirty="0">
              <a:solidFill>
                <a:schemeClr val="bg1"/>
              </a:solidFill>
            </a:endParaRPr>
          </a:p>
        </p:txBody>
      </p:sp>
      <p:sp>
        <p:nvSpPr>
          <p:cNvPr id="2" name="Titre 1">
            <a:extLst>
              <a:ext uri="{FF2B5EF4-FFF2-40B4-BE49-F238E27FC236}">
                <a16:creationId xmlns:a16="http://schemas.microsoft.com/office/drawing/2014/main" id="{73F18523-5068-4927-8DB2-F4EDF03EDF1F}"/>
              </a:ext>
            </a:extLst>
          </p:cNvPr>
          <p:cNvSpPr>
            <a:spLocks noGrp="1"/>
          </p:cNvSpPr>
          <p:nvPr>
            <p:ph type="title"/>
          </p:nvPr>
        </p:nvSpPr>
        <p:spPr>
          <a:xfrm>
            <a:off x="900400" y="807680"/>
            <a:ext cx="10182666" cy="341632"/>
          </a:xfrm>
        </p:spPr>
        <p:txBody>
          <a:bodyPr/>
          <a:lstStyle/>
          <a:p>
            <a:r>
              <a:rPr lang="fr-FR" dirty="0"/>
              <a:t>Données conservées </a:t>
            </a:r>
            <a:r>
              <a:rPr lang="fr-FR" dirty="0">
                <a:solidFill>
                  <a:schemeClr val="accent2"/>
                </a:solidFill>
              </a:rPr>
              <a:t>dans le registre </a:t>
            </a:r>
          </a:p>
        </p:txBody>
      </p:sp>
      <p:pic>
        <p:nvPicPr>
          <p:cNvPr id="6" name="Image 5" descr="Une image contenant personne, manteau, mâle&#10;&#10;Description générée automatiquement">
            <a:extLst>
              <a:ext uri="{FF2B5EF4-FFF2-40B4-BE49-F238E27FC236}">
                <a16:creationId xmlns:a16="http://schemas.microsoft.com/office/drawing/2014/main" id="{9261939A-A3AD-4D74-8757-89F427AFA7E1}"/>
              </a:ext>
            </a:extLst>
          </p:cNvPr>
          <p:cNvPicPr>
            <a:picLocks noChangeAspect="1"/>
          </p:cNvPicPr>
          <p:nvPr/>
        </p:nvPicPr>
        <p:blipFill rotWithShape="1">
          <a:blip r:embed="rId3"/>
          <a:srcRect r="32805"/>
          <a:stretch/>
        </p:blipFill>
        <p:spPr>
          <a:xfrm flipH="1">
            <a:off x="9601200" y="217016"/>
            <a:ext cx="2278449" cy="1907435"/>
          </a:xfrm>
          <a:prstGeom prst="rect">
            <a:avLst/>
          </a:prstGeom>
        </p:spPr>
      </p:pic>
      <p:sp>
        <p:nvSpPr>
          <p:cNvPr id="15" name="ZoneTexte 14">
            <a:extLst>
              <a:ext uri="{FF2B5EF4-FFF2-40B4-BE49-F238E27FC236}">
                <a16:creationId xmlns:a16="http://schemas.microsoft.com/office/drawing/2014/main" id="{10EF07B1-50FD-40A5-AC95-FE1AB710AA78}"/>
              </a:ext>
            </a:extLst>
          </p:cNvPr>
          <p:cNvSpPr txBox="1"/>
          <p:nvPr/>
        </p:nvSpPr>
        <p:spPr>
          <a:xfrm>
            <a:off x="8229822" y="2041812"/>
            <a:ext cx="1452275" cy="584775"/>
          </a:xfrm>
          <a:prstGeom prst="rect">
            <a:avLst/>
          </a:prstGeom>
          <a:noFill/>
        </p:spPr>
        <p:txBody>
          <a:bodyPr wrap="square">
            <a:spAutoFit/>
          </a:bodyPr>
          <a:lstStyle/>
          <a:p>
            <a:r>
              <a:rPr lang="fr-FR" sz="1600" b="1" dirty="0">
                <a:solidFill>
                  <a:schemeClr val="bg1"/>
                </a:solidFill>
              </a:rPr>
              <a:t>TIERS DONNEURS </a:t>
            </a:r>
          </a:p>
        </p:txBody>
      </p:sp>
      <p:sp>
        <p:nvSpPr>
          <p:cNvPr id="17" name="Forme libre : forme 16">
            <a:extLst>
              <a:ext uri="{FF2B5EF4-FFF2-40B4-BE49-F238E27FC236}">
                <a16:creationId xmlns:a16="http://schemas.microsoft.com/office/drawing/2014/main" id="{4BB51FB2-DA2D-439C-82E4-18561B0AE9B4}"/>
              </a:ext>
            </a:extLst>
          </p:cNvPr>
          <p:cNvSpPr/>
          <p:nvPr/>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3"/>
          </a:solidFill>
          <a:ln w="27108" cap="flat">
            <a:noFill/>
            <a:prstDash val="solid"/>
            <a:round/>
          </a:ln>
        </p:spPr>
        <p:txBody>
          <a:bodyPr rtlCol="0" anchor="ctr"/>
          <a:lstStyle/>
          <a:p>
            <a:endParaRPr lang="fr-FR"/>
          </a:p>
        </p:txBody>
      </p:sp>
      <p:grpSp>
        <p:nvGrpSpPr>
          <p:cNvPr id="11" name="Groupe 10">
            <a:extLst>
              <a:ext uri="{FF2B5EF4-FFF2-40B4-BE49-F238E27FC236}">
                <a16:creationId xmlns:a16="http://schemas.microsoft.com/office/drawing/2014/main" id="{E326DF97-B19E-4267-80D6-D0A1BAC8DE31}"/>
              </a:ext>
            </a:extLst>
          </p:cNvPr>
          <p:cNvGrpSpPr/>
          <p:nvPr/>
        </p:nvGrpSpPr>
        <p:grpSpPr>
          <a:xfrm>
            <a:off x="5510546" y="1920199"/>
            <a:ext cx="4867275" cy="828000"/>
            <a:chOff x="4848897" y="1920199"/>
            <a:chExt cx="4867275" cy="828000"/>
          </a:xfrm>
        </p:grpSpPr>
        <p:sp>
          <p:nvSpPr>
            <p:cNvPr id="10" name="Rectangle 9">
              <a:extLst>
                <a:ext uri="{FF2B5EF4-FFF2-40B4-BE49-F238E27FC236}">
                  <a16:creationId xmlns:a16="http://schemas.microsoft.com/office/drawing/2014/main" id="{8914ED81-02B8-44EE-ADA9-3298F54592EC}"/>
                </a:ext>
              </a:extLst>
            </p:cNvPr>
            <p:cNvSpPr/>
            <p:nvPr/>
          </p:nvSpPr>
          <p:spPr>
            <a:xfrm>
              <a:off x="4848897" y="2676199"/>
              <a:ext cx="4867275"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85628E6-DC70-4EF0-9715-305AD01FCD5A}"/>
                </a:ext>
              </a:extLst>
            </p:cNvPr>
            <p:cNvSpPr/>
            <p:nvPr/>
          </p:nvSpPr>
          <p:spPr>
            <a:xfrm rot="16200000" flipH="1" flipV="1">
              <a:off x="9266172" y="2298199"/>
              <a:ext cx="828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ZoneTexte 21">
            <a:extLst>
              <a:ext uri="{FF2B5EF4-FFF2-40B4-BE49-F238E27FC236}">
                <a16:creationId xmlns:a16="http://schemas.microsoft.com/office/drawing/2014/main" id="{669E996A-7D71-4CD2-9915-9E877ED87B0E}"/>
              </a:ext>
            </a:extLst>
          </p:cNvPr>
          <p:cNvSpPr txBox="1"/>
          <p:nvPr/>
        </p:nvSpPr>
        <p:spPr>
          <a:xfrm>
            <a:off x="8229822" y="3130719"/>
            <a:ext cx="2228628" cy="584775"/>
          </a:xfrm>
          <a:prstGeom prst="rect">
            <a:avLst/>
          </a:prstGeom>
          <a:noFill/>
        </p:spPr>
        <p:txBody>
          <a:bodyPr wrap="square">
            <a:spAutoFit/>
          </a:bodyPr>
          <a:lstStyle/>
          <a:p>
            <a:r>
              <a:rPr lang="fr-FR" sz="1600" b="1" dirty="0">
                <a:solidFill>
                  <a:schemeClr val="bg1"/>
                </a:solidFill>
              </a:rPr>
              <a:t>PERSONNES ISSUES D’UN DON </a:t>
            </a:r>
          </a:p>
        </p:txBody>
      </p:sp>
      <p:grpSp>
        <p:nvGrpSpPr>
          <p:cNvPr id="23" name="Groupe 22">
            <a:extLst>
              <a:ext uri="{FF2B5EF4-FFF2-40B4-BE49-F238E27FC236}">
                <a16:creationId xmlns:a16="http://schemas.microsoft.com/office/drawing/2014/main" id="{C479C625-0C85-416B-848F-0922E3CEF87C}"/>
              </a:ext>
            </a:extLst>
          </p:cNvPr>
          <p:cNvGrpSpPr/>
          <p:nvPr/>
        </p:nvGrpSpPr>
        <p:grpSpPr>
          <a:xfrm>
            <a:off x="5510546" y="3047206"/>
            <a:ext cx="4867275" cy="828000"/>
            <a:chOff x="4848897" y="1920199"/>
            <a:chExt cx="4867275" cy="828000"/>
          </a:xfrm>
        </p:grpSpPr>
        <p:sp>
          <p:nvSpPr>
            <p:cNvPr id="24" name="Rectangle 23">
              <a:extLst>
                <a:ext uri="{FF2B5EF4-FFF2-40B4-BE49-F238E27FC236}">
                  <a16:creationId xmlns:a16="http://schemas.microsoft.com/office/drawing/2014/main" id="{0C34F84C-C9C0-44A9-8DD7-86E67BE4C6FA}"/>
                </a:ext>
              </a:extLst>
            </p:cNvPr>
            <p:cNvSpPr/>
            <p:nvPr/>
          </p:nvSpPr>
          <p:spPr>
            <a:xfrm>
              <a:off x="4848897" y="2676199"/>
              <a:ext cx="4867275"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9A66922F-E554-42B4-A311-86BDA66F5F8B}"/>
                </a:ext>
              </a:extLst>
            </p:cNvPr>
            <p:cNvSpPr/>
            <p:nvPr/>
          </p:nvSpPr>
          <p:spPr>
            <a:xfrm rot="16200000" flipH="1" flipV="1">
              <a:off x="9266172" y="2298199"/>
              <a:ext cx="828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a:extLst>
              <a:ext uri="{FF2B5EF4-FFF2-40B4-BE49-F238E27FC236}">
                <a16:creationId xmlns:a16="http://schemas.microsoft.com/office/drawing/2014/main" id="{4E1BB7A1-1675-4E62-B3E3-085F134A66BD}"/>
              </a:ext>
            </a:extLst>
          </p:cNvPr>
          <p:cNvSpPr txBox="1"/>
          <p:nvPr/>
        </p:nvSpPr>
        <p:spPr>
          <a:xfrm>
            <a:off x="8229822" y="4236987"/>
            <a:ext cx="2228628" cy="584775"/>
          </a:xfrm>
          <a:prstGeom prst="rect">
            <a:avLst/>
          </a:prstGeom>
          <a:noFill/>
        </p:spPr>
        <p:txBody>
          <a:bodyPr wrap="square">
            <a:spAutoFit/>
          </a:bodyPr>
          <a:lstStyle/>
          <a:p>
            <a:r>
              <a:rPr lang="fr-FR" sz="1600" b="1" dirty="0">
                <a:solidFill>
                  <a:schemeClr val="bg1"/>
                </a:solidFill>
              </a:rPr>
              <a:t>BÉNÉFICIAIRES D’UN DON </a:t>
            </a:r>
          </a:p>
        </p:txBody>
      </p:sp>
      <p:grpSp>
        <p:nvGrpSpPr>
          <p:cNvPr id="27" name="Groupe 26">
            <a:extLst>
              <a:ext uri="{FF2B5EF4-FFF2-40B4-BE49-F238E27FC236}">
                <a16:creationId xmlns:a16="http://schemas.microsoft.com/office/drawing/2014/main" id="{9CD6FEA1-0874-4C6F-9D78-5BB01CC056D4}"/>
              </a:ext>
            </a:extLst>
          </p:cNvPr>
          <p:cNvGrpSpPr/>
          <p:nvPr/>
        </p:nvGrpSpPr>
        <p:grpSpPr>
          <a:xfrm>
            <a:off x="5510546" y="4153474"/>
            <a:ext cx="4867275" cy="828000"/>
            <a:chOff x="4848897" y="1920199"/>
            <a:chExt cx="4867275" cy="828000"/>
          </a:xfrm>
        </p:grpSpPr>
        <p:sp>
          <p:nvSpPr>
            <p:cNvPr id="28" name="Rectangle 27">
              <a:extLst>
                <a:ext uri="{FF2B5EF4-FFF2-40B4-BE49-F238E27FC236}">
                  <a16:creationId xmlns:a16="http://schemas.microsoft.com/office/drawing/2014/main" id="{FC9FA7A2-63DB-46A1-ADF5-3777D373E74A}"/>
                </a:ext>
              </a:extLst>
            </p:cNvPr>
            <p:cNvSpPr/>
            <p:nvPr/>
          </p:nvSpPr>
          <p:spPr>
            <a:xfrm>
              <a:off x="4848897" y="2676199"/>
              <a:ext cx="4867275"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32B5B4F-3F40-4787-8B20-926BB21046DC}"/>
                </a:ext>
              </a:extLst>
            </p:cNvPr>
            <p:cNvSpPr/>
            <p:nvPr/>
          </p:nvSpPr>
          <p:spPr>
            <a:xfrm rot="16200000" flipH="1" flipV="1">
              <a:off x="9266172" y="2298199"/>
              <a:ext cx="828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04F1C9-FFE0-469B-959F-02F007552D00}"/>
              </a:ext>
            </a:extLst>
          </p:cNvPr>
          <p:cNvSpPr>
            <a:spLocks noGrp="1"/>
          </p:cNvSpPr>
          <p:nvPr>
            <p:ph type="body" idx="1"/>
          </p:nvPr>
        </p:nvSpPr>
        <p:spPr>
          <a:xfrm>
            <a:off x="2254083" y="2995034"/>
            <a:ext cx="6314882" cy="867930"/>
          </a:xfrm>
        </p:spPr>
        <p:txBody>
          <a:bodyPr/>
          <a:lstStyle/>
          <a:p>
            <a:r>
              <a:rPr lang="fr-FR" dirty="0"/>
              <a:t>Règles d’usage et rôles de chacun : qui fait quoi ?</a:t>
            </a:r>
          </a:p>
        </p:txBody>
      </p:sp>
      <p:sp>
        <p:nvSpPr>
          <p:cNvPr id="4" name="Rectangle 3">
            <a:extLst>
              <a:ext uri="{FF2B5EF4-FFF2-40B4-BE49-F238E27FC236}">
                <a16:creationId xmlns:a16="http://schemas.microsoft.com/office/drawing/2014/main" id="{0317BB38-C49A-4F0A-8BEA-DE704CDE6699}"/>
              </a:ext>
            </a:extLst>
          </p:cNvPr>
          <p:cNvSpPr/>
          <p:nvPr/>
        </p:nvSpPr>
        <p:spPr>
          <a:xfrm>
            <a:off x="1734532" y="2883964"/>
            <a:ext cx="456086" cy="456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dirty="0"/>
              <a:t>C</a:t>
            </a:r>
          </a:p>
        </p:txBody>
      </p:sp>
      <p:pic>
        <p:nvPicPr>
          <p:cNvPr id="6" name="Image 5">
            <a:extLst>
              <a:ext uri="{FF2B5EF4-FFF2-40B4-BE49-F238E27FC236}">
                <a16:creationId xmlns:a16="http://schemas.microsoft.com/office/drawing/2014/main" id="{ADCC6B66-B0DE-C241-8E88-A29727A09740}"/>
              </a:ext>
            </a:extLst>
          </p:cNvPr>
          <p:cNvPicPr>
            <a:picLocks noChangeAspect="1"/>
          </p:cNvPicPr>
          <p:nvPr/>
        </p:nvPicPr>
        <p:blipFill rotWithShape="1">
          <a:blip r:embed="rId3"/>
          <a:srcRect b="3731"/>
          <a:stretch/>
        </p:blipFill>
        <p:spPr>
          <a:xfrm>
            <a:off x="8880310" y="2328530"/>
            <a:ext cx="1057607" cy="45294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457E5E-526F-4610-8EA0-C23773D83B37}"/>
              </a:ext>
            </a:extLst>
          </p:cNvPr>
          <p:cNvSpPr>
            <a:spLocks noGrp="1"/>
          </p:cNvSpPr>
          <p:nvPr>
            <p:ph idx="1"/>
          </p:nvPr>
        </p:nvSpPr>
        <p:spPr>
          <a:xfrm>
            <a:off x="900400" y="1476000"/>
            <a:ext cx="10182666" cy="2634567"/>
          </a:xfrm>
        </p:spPr>
        <p:txBody>
          <a:bodyPr/>
          <a:lstStyle/>
          <a:p>
            <a:r>
              <a:rPr lang="fr-FR" dirty="0"/>
              <a:t>La Commission est placée auprès du </a:t>
            </a:r>
            <a:r>
              <a:rPr lang="fr-FR" b="1" dirty="0"/>
              <a:t>ministre chargé de la santé.</a:t>
            </a:r>
          </a:p>
          <a:p>
            <a:r>
              <a:rPr lang="fr-FR" dirty="0"/>
              <a:t>Elle se compose de 16 membres et est présidée par un magistrat de l’ordre judiciaire.</a:t>
            </a:r>
          </a:p>
          <a:p>
            <a:r>
              <a:rPr lang="fr-FR" dirty="0"/>
              <a:t>Elle est responsable de la </a:t>
            </a:r>
            <a:r>
              <a:rPr lang="fr-FR" b="1" dirty="0"/>
              <a:t>gestion des demandes d’accès </a:t>
            </a:r>
            <a:r>
              <a:rPr lang="fr-FR" dirty="0"/>
              <a:t>présentées par les personnes issues de don.</a:t>
            </a:r>
          </a:p>
          <a:p>
            <a:r>
              <a:rPr lang="fr-FR" dirty="0"/>
              <a:t>Elle </a:t>
            </a:r>
            <a:r>
              <a:rPr lang="fr-FR" b="1" dirty="0"/>
              <a:t>se prononce</a:t>
            </a:r>
            <a:r>
              <a:rPr lang="fr-FR" dirty="0"/>
              <a:t>, en cas de besoin, </a:t>
            </a:r>
            <a:r>
              <a:rPr lang="fr-FR" b="1" dirty="0"/>
              <a:t>sur le caractère non identifiant </a:t>
            </a:r>
            <a:r>
              <a:rPr lang="fr-FR" dirty="0"/>
              <a:t>de certaines données relatives au donneur préalablement à leur inscription au registre. </a:t>
            </a:r>
          </a:p>
          <a:p>
            <a:r>
              <a:rPr lang="fr-FR" dirty="0"/>
              <a:t>Elle </a:t>
            </a:r>
            <a:r>
              <a:rPr lang="fr-FR" b="1" dirty="0"/>
              <a:t>recueille et enregistre l’accord de tous les donneurs (ayant donné avant le 1</a:t>
            </a:r>
            <a:r>
              <a:rPr lang="fr-FR" b="1" baseline="30000" dirty="0"/>
              <a:t>er</a:t>
            </a:r>
            <a:r>
              <a:rPr lang="fr-FR" b="1" dirty="0"/>
              <a:t> septembre 2022) </a:t>
            </a:r>
            <a:r>
              <a:rPr lang="fr-FR" dirty="0"/>
              <a:t>et acceptant l’accès à leurs données identifiantes et non identifiantes. </a:t>
            </a:r>
          </a:p>
          <a:p>
            <a:r>
              <a:rPr lang="fr-FR" dirty="0"/>
              <a:t>Lorsqu’elle fait droit à la demande d’une personne, elle sollicite le registre de l’Agence de la Biomédecine. </a:t>
            </a:r>
          </a:p>
        </p:txBody>
      </p:sp>
      <p:sp>
        <p:nvSpPr>
          <p:cNvPr id="2" name="Titre 1">
            <a:extLst>
              <a:ext uri="{FF2B5EF4-FFF2-40B4-BE49-F238E27FC236}">
                <a16:creationId xmlns:a16="http://schemas.microsoft.com/office/drawing/2014/main" id="{CBD81D3A-312C-4C87-BBCF-239FA1BD12DD}"/>
              </a:ext>
            </a:extLst>
          </p:cNvPr>
          <p:cNvSpPr>
            <a:spLocks noGrp="1"/>
          </p:cNvSpPr>
          <p:nvPr>
            <p:ph type="title"/>
          </p:nvPr>
        </p:nvSpPr>
        <p:spPr/>
        <p:txBody>
          <a:bodyPr/>
          <a:lstStyle/>
          <a:p>
            <a:r>
              <a:rPr lang="fr-FR" dirty="0"/>
              <a:t>Le rôle de </a:t>
            </a:r>
            <a:r>
              <a:rPr lang="fr-FR" dirty="0">
                <a:solidFill>
                  <a:schemeClr val="accent2"/>
                </a:solidFill>
              </a:rPr>
              <a:t>la Commission </a:t>
            </a:r>
          </a:p>
        </p:txBody>
      </p:sp>
    </p:spTree>
  </p:cSld>
  <p:clrMapOvr>
    <a:masterClrMapping/>
  </p:clrMapOvr>
</p:sld>
</file>

<file path=ppt/theme/theme1.xml><?xml version="1.0" encoding="utf-8"?>
<a:theme xmlns:a="http://schemas.openxmlformats.org/drawingml/2006/main" name="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1948</Words>
  <Application>Microsoft Office PowerPoint</Application>
  <PresentationFormat>Grand écran</PresentationFormat>
  <Paragraphs>107</Paragraphs>
  <Slides>20</Slides>
  <Notes>16</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20</vt:i4>
      </vt:variant>
    </vt:vector>
  </HeadingPairs>
  <TitlesOfParts>
    <vt:vector size="29" baseType="lpstr">
      <vt:lpstr>Arial</vt:lpstr>
      <vt:lpstr>Arial Black</vt:lpstr>
      <vt:lpstr>Calibri</vt:lpstr>
      <vt:lpstr>Helvetica Neue</vt:lpstr>
      <vt:lpstr>Thème Office</vt:lpstr>
      <vt:lpstr>1_Thème Office</vt:lpstr>
      <vt:lpstr>2_Thème Office</vt:lpstr>
      <vt:lpstr>3_Thème Office</vt:lpstr>
      <vt:lpstr>4_Thème Office</vt:lpstr>
      <vt:lpstr>Où en sommes-nous ? et où va-t-on ? </vt:lpstr>
      <vt:lpstr>sommaire</vt:lpstr>
      <vt:lpstr>SOMMAIRE</vt:lpstr>
      <vt:lpstr>Permettre aux personnes majeures issues d’AMP avec tiers donneur d’avoir accès à leurs origines si elles le SOUHAITENT. </vt:lpstr>
      <vt:lpstr>Présentation PowerPoint</vt:lpstr>
      <vt:lpstr>CONTEXTE JURIDIQUE</vt:lpstr>
      <vt:lpstr>Données conservées dans le registre </vt:lpstr>
      <vt:lpstr>Présentation PowerPoint</vt:lpstr>
      <vt:lpstr>Le rôle de la Commission </vt:lpstr>
      <vt:lpstr>Le rôle de l’Agence de la biomédecine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Maeder Andrea</dc:creator>
  <cp:lastModifiedBy>TONG Fabienne</cp:lastModifiedBy>
  <cp:revision>93</cp:revision>
  <dcterms:created xsi:type="dcterms:W3CDTF">2021-05-08T17:25:01Z</dcterms:created>
  <dcterms:modified xsi:type="dcterms:W3CDTF">2021-10-14T14:28:48Z</dcterms:modified>
</cp:coreProperties>
</file>